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xml" ContentType="application/vnd.openxmlformats-officedocument.presentationml.tags+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62" r:id="rId3"/>
    <p:sldId id="265" r:id="rId4"/>
    <p:sldId id="266" r:id="rId5"/>
    <p:sldId id="257" r:id="rId6"/>
    <p:sldId id="258" r:id="rId7"/>
    <p:sldId id="259" r:id="rId8"/>
    <p:sldId id="261" r:id="rId9"/>
    <p:sldId id="260" r:id="rId10"/>
    <p:sldId id="469" r:id="rId11"/>
    <p:sldId id="268" r:id="rId12"/>
    <p:sldId id="468" r:id="rId13"/>
    <p:sldId id="467" r:id="rId14"/>
  </p:sldIdLst>
  <p:sldSz cx="12192000" cy="6858000"/>
  <p:notesSz cx="6858000" cy="2667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stoppey Vivienne (s)" initials="EV(" lastIdx="1" clrIdx="0">
    <p:extLst>
      <p:ext uri="{19B8F6BF-5375-455C-9EA6-DF929625EA0E}">
        <p15:presenceInfo xmlns:p15="http://schemas.microsoft.com/office/powerpoint/2012/main" userId="S::vivienne.estoppey@students.fhnw.ch::2205631d-e37d-4704-ae9b-f1664308ae7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2249"/>
    <a:srgbClr val="1F0C3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76"/>
    <p:restoredTop sz="94694"/>
  </p:normalViewPr>
  <p:slideViewPr>
    <p:cSldViewPr snapToGrid="0">
      <p:cViewPr varScale="1">
        <p:scale>
          <a:sx n="121" d="100"/>
          <a:sy n="121" d="100"/>
        </p:scale>
        <p:origin x="7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3.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A2DA7A-E1F9-4E82-B561-B45129C4CB95}" type="doc">
      <dgm:prSet loTypeId="urn:microsoft.com/office/officeart/2005/8/layout/list1" loCatId="list" qsTypeId="urn:microsoft.com/office/officeart/2005/8/quickstyle/simple4" qsCatId="simple" csTypeId="urn:microsoft.com/office/officeart/2005/8/colors/colorful5" csCatId="colorful" phldr="1"/>
      <dgm:spPr/>
      <dgm:t>
        <a:bodyPr/>
        <a:lstStyle/>
        <a:p>
          <a:endParaRPr lang="en-US"/>
        </a:p>
      </dgm:t>
    </dgm:pt>
    <dgm:pt modelId="{C976DB32-46A3-4C07-9F25-D6EBF9BA2E9B}">
      <dgm:prSet/>
      <dgm:spPr/>
      <dgm:t>
        <a:bodyPr/>
        <a:lstStyle/>
        <a:p>
          <a:r>
            <a:rPr lang="en-US" dirty="0"/>
            <a:t>Etc.</a:t>
          </a:r>
        </a:p>
      </dgm:t>
    </dgm:pt>
    <dgm:pt modelId="{3778FCD8-682E-4820-AFA9-48AB24D7629C}" type="parTrans" cxnId="{14F07FE7-EC68-4E22-BC24-9972BF08B590}">
      <dgm:prSet/>
      <dgm:spPr/>
      <dgm:t>
        <a:bodyPr/>
        <a:lstStyle/>
        <a:p>
          <a:endParaRPr lang="en-US"/>
        </a:p>
      </dgm:t>
    </dgm:pt>
    <dgm:pt modelId="{28C60A4E-AE84-40D8-8BC9-CD4698B63E93}" type="sibTrans" cxnId="{14F07FE7-EC68-4E22-BC24-9972BF08B590}">
      <dgm:prSet/>
      <dgm:spPr/>
      <dgm:t>
        <a:bodyPr/>
        <a:lstStyle/>
        <a:p>
          <a:endParaRPr lang="en-US"/>
        </a:p>
      </dgm:t>
    </dgm:pt>
    <dgm:pt modelId="{D7B62962-3FB5-4F04-A75E-7F97C84A85D7}">
      <dgm:prSet/>
      <dgm:spPr/>
      <dgm:t>
        <a:bodyPr/>
        <a:lstStyle/>
        <a:p>
          <a:r>
            <a:rPr lang="en-US"/>
            <a:t>Computers</a:t>
          </a:r>
        </a:p>
      </dgm:t>
    </dgm:pt>
    <dgm:pt modelId="{A0EAFD64-D35B-415D-BEAB-B883169D1E38}" type="sibTrans" cxnId="{CA0F6B1F-BA4F-43AA-9BD6-00103F75F3CF}">
      <dgm:prSet/>
      <dgm:spPr/>
      <dgm:t>
        <a:bodyPr/>
        <a:lstStyle/>
        <a:p>
          <a:endParaRPr lang="en-US"/>
        </a:p>
      </dgm:t>
    </dgm:pt>
    <dgm:pt modelId="{B22A6FEE-690D-4E0F-AE79-C84E3778DC6D}" type="parTrans" cxnId="{CA0F6B1F-BA4F-43AA-9BD6-00103F75F3CF}">
      <dgm:prSet/>
      <dgm:spPr/>
      <dgm:t>
        <a:bodyPr/>
        <a:lstStyle/>
        <a:p>
          <a:endParaRPr lang="en-US"/>
        </a:p>
      </dgm:t>
    </dgm:pt>
    <dgm:pt modelId="{2D5CD079-EFD8-47F1-9306-1F56EC42CB5F}">
      <dgm:prSet/>
      <dgm:spPr/>
      <dgm:t>
        <a:bodyPr/>
        <a:lstStyle/>
        <a:p>
          <a:r>
            <a:rPr lang="en-US"/>
            <a:t>Smartwatches</a:t>
          </a:r>
        </a:p>
      </dgm:t>
    </dgm:pt>
    <dgm:pt modelId="{54652692-1E25-4C08-BB2E-549C61405D56}" type="sibTrans" cxnId="{63D82B74-45E7-4889-A6C9-E91EE03DA1DE}">
      <dgm:prSet/>
      <dgm:spPr/>
      <dgm:t>
        <a:bodyPr/>
        <a:lstStyle/>
        <a:p>
          <a:endParaRPr lang="en-US"/>
        </a:p>
      </dgm:t>
    </dgm:pt>
    <dgm:pt modelId="{2F828BE0-2829-40E6-B9F7-B4A58264D78F}" type="parTrans" cxnId="{63D82B74-45E7-4889-A6C9-E91EE03DA1DE}">
      <dgm:prSet/>
      <dgm:spPr/>
      <dgm:t>
        <a:bodyPr/>
        <a:lstStyle/>
        <a:p>
          <a:endParaRPr lang="en-US"/>
        </a:p>
      </dgm:t>
    </dgm:pt>
    <dgm:pt modelId="{05F61E5B-6F2A-410C-A454-1074FD87D38B}">
      <dgm:prSet/>
      <dgm:spPr/>
      <dgm:t>
        <a:bodyPr/>
        <a:lstStyle/>
        <a:p>
          <a:r>
            <a:rPr lang="en-US" dirty="0"/>
            <a:t>Home appliances</a:t>
          </a:r>
        </a:p>
      </dgm:t>
    </dgm:pt>
    <dgm:pt modelId="{86AFCF69-6688-407D-805B-ADB958C437EA}" type="sibTrans" cxnId="{FCCE15EA-AB00-4E8E-90BD-1822ED13BC75}">
      <dgm:prSet/>
      <dgm:spPr/>
      <dgm:t>
        <a:bodyPr/>
        <a:lstStyle/>
        <a:p>
          <a:endParaRPr lang="en-US"/>
        </a:p>
      </dgm:t>
    </dgm:pt>
    <dgm:pt modelId="{D18B7B1F-4C4B-4C06-9911-94BBA715734F}" type="parTrans" cxnId="{FCCE15EA-AB00-4E8E-90BD-1822ED13BC75}">
      <dgm:prSet/>
      <dgm:spPr/>
      <dgm:t>
        <a:bodyPr/>
        <a:lstStyle/>
        <a:p>
          <a:endParaRPr lang="en-US"/>
        </a:p>
      </dgm:t>
    </dgm:pt>
    <dgm:pt modelId="{6E2A38D6-CBC4-4A7B-AAFA-44BC7DC7D6E9}">
      <dgm:prSet/>
      <dgm:spPr/>
      <dgm:t>
        <a:bodyPr/>
        <a:lstStyle/>
        <a:p>
          <a:r>
            <a:rPr lang="en-US"/>
            <a:t>Mobile phones </a:t>
          </a:r>
        </a:p>
      </dgm:t>
    </dgm:pt>
    <dgm:pt modelId="{C2974F5C-F299-4033-AA10-63AD833FC322}" type="sibTrans" cxnId="{02B7D78A-9442-45A3-9F11-3677F4957D85}">
      <dgm:prSet/>
      <dgm:spPr/>
      <dgm:t>
        <a:bodyPr/>
        <a:lstStyle/>
        <a:p>
          <a:endParaRPr lang="en-US"/>
        </a:p>
      </dgm:t>
    </dgm:pt>
    <dgm:pt modelId="{9B15495D-D9BB-4327-9A18-0525A025C31D}" type="parTrans" cxnId="{02B7D78A-9442-45A3-9F11-3677F4957D85}">
      <dgm:prSet/>
      <dgm:spPr/>
      <dgm:t>
        <a:bodyPr/>
        <a:lstStyle/>
        <a:p>
          <a:endParaRPr lang="en-US"/>
        </a:p>
      </dgm:t>
    </dgm:pt>
    <dgm:pt modelId="{D5C84E38-ACEF-4C8D-8511-257A21F637FC}">
      <dgm:prSet/>
      <dgm:spPr/>
      <dgm:t>
        <a:bodyPr/>
        <a:lstStyle/>
        <a:p>
          <a:r>
            <a:rPr lang="en-US" dirty="0"/>
            <a:t>Electronics products</a:t>
          </a:r>
        </a:p>
      </dgm:t>
    </dgm:pt>
    <dgm:pt modelId="{2E930DC5-B960-44F4-9BC3-02A24FC76B63}" type="sibTrans" cxnId="{8CE96554-4F47-488E-80B2-F5CA227A5E9B}">
      <dgm:prSet/>
      <dgm:spPr/>
      <dgm:t>
        <a:bodyPr/>
        <a:lstStyle/>
        <a:p>
          <a:endParaRPr lang="en-US"/>
        </a:p>
      </dgm:t>
    </dgm:pt>
    <dgm:pt modelId="{8BDB6EAA-8E08-447A-822D-F44EFB5C6010}" type="parTrans" cxnId="{8CE96554-4F47-488E-80B2-F5CA227A5E9B}">
      <dgm:prSet/>
      <dgm:spPr/>
      <dgm:t>
        <a:bodyPr/>
        <a:lstStyle/>
        <a:p>
          <a:endParaRPr lang="en-US"/>
        </a:p>
      </dgm:t>
    </dgm:pt>
    <dgm:pt modelId="{87DB7836-D4FE-41D4-9B4F-8176BFF9C3F6}">
      <dgm:prSet/>
      <dgm:spPr/>
      <dgm:t>
        <a:bodyPr/>
        <a:lstStyle/>
        <a:p>
          <a:r>
            <a:rPr lang="en-US" dirty="0"/>
            <a:t>Mid-sized company</a:t>
          </a:r>
        </a:p>
      </dgm:t>
    </dgm:pt>
    <dgm:pt modelId="{9951FA5B-91CA-4231-89F3-7B6473E69D21}" type="sibTrans" cxnId="{63FDFD33-5703-4955-940C-C61F8F22D2D9}">
      <dgm:prSet/>
      <dgm:spPr/>
      <dgm:t>
        <a:bodyPr/>
        <a:lstStyle/>
        <a:p>
          <a:endParaRPr lang="en-US"/>
        </a:p>
      </dgm:t>
    </dgm:pt>
    <dgm:pt modelId="{A456A1D8-1AB9-499A-9624-F2D5824C11EA}" type="parTrans" cxnId="{63FDFD33-5703-4955-940C-C61F8F22D2D9}">
      <dgm:prSet/>
      <dgm:spPr/>
      <dgm:t>
        <a:bodyPr/>
        <a:lstStyle/>
        <a:p>
          <a:endParaRPr lang="en-US"/>
        </a:p>
      </dgm:t>
    </dgm:pt>
    <dgm:pt modelId="{518FF336-36E1-4856-B3BB-6C257393D87F}">
      <dgm:prSet/>
      <dgm:spPr>
        <a:solidFill>
          <a:schemeClr val="accent2"/>
        </a:solidFill>
      </dgm:spPr>
      <dgm:t>
        <a:bodyPr/>
        <a:lstStyle/>
        <a:p>
          <a:r>
            <a:rPr lang="en-US" dirty="0"/>
            <a:t>Who are we?</a:t>
          </a:r>
        </a:p>
      </dgm:t>
    </dgm:pt>
    <dgm:pt modelId="{5954D84A-19AA-402D-80C0-4182F48AA286}" type="sibTrans" cxnId="{71C1FBCA-2CFA-4E27-93E3-DABD4F6531EF}">
      <dgm:prSet/>
      <dgm:spPr/>
      <dgm:t>
        <a:bodyPr/>
        <a:lstStyle/>
        <a:p>
          <a:endParaRPr lang="en-US"/>
        </a:p>
      </dgm:t>
    </dgm:pt>
    <dgm:pt modelId="{93B26B7A-995F-4F5C-AFAC-A5DB2FA45612}" type="parTrans" cxnId="{71C1FBCA-2CFA-4E27-93E3-DABD4F6531EF}">
      <dgm:prSet/>
      <dgm:spPr/>
      <dgm:t>
        <a:bodyPr/>
        <a:lstStyle/>
        <a:p>
          <a:endParaRPr lang="en-US"/>
        </a:p>
      </dgm:t>
    </dgm:pt>
    <dgm:pt modelId="{D0D48B38-25DF-8448-BCD2-63D9286B94B5}" type="pres">
      <dgm:prSet presAssocID="{0FA2DA7A-E1F9-4E82-B561-B45129C4CB95}" presName="linear" presStyleCnt="0">
        <dgm:presLayoutVars>
          <dgm:dir/>
          <dgm:animLvl val="lvl"/>
          <dgm:resizeHandles val="exact"/>
        </dgm:presLayoutVars>
      </dgm:prSet>
      <dgm:spPr/>
    </dgm:pt>
    <dgm:pt modelId="{DD452586-3F00-9B4F-A165-E1AF5DC64288}" type="pres">
      <dgm:prSet presAssocID="{518FF336-36E1-4856-B3BB-6C257393D87F}" presName="parentLin" presStyleCnt="0"/>
      <dgm:spPr/>
    </dgm:pt>
    <dgm:pt modelId="{AB9BC890-A18C-4A46-B4D9-65404BE20082}" type="pres">
      <dgm:prSet presAssocID="{518FF336-36E1-4856-B3BB-6C257393D87F}" presName="parentLeftMargin" presStyleLbl="node1" presStyleIdx="0" presStyleCnt="1"/>
      <dgm:spPr/>
    </dgm:pt>
    <dgm:pt modelId="{A7EE453A-A218-6940-8E90-CCF5D700271F}" type="pres">
      <dgm:prSet presAssocID="{518FF336-36E1-4856-B3BB-6C257393D87F}" presName="parentText" presStyleLbl="node1" presStyleIdx="0" presStyleCnt="1">
        <dgm:presLayoutVars>
          <dgm:chMax val="0"/>
          <dgm:bulletEnabled val="1"/>
        </dgm:presLayoutVars>
      </dgm:prSet>
      <dgm:spPr/>
    </dgm:pt>
    <dgm:pt modelId="{C6E5C7C3-D150-134A-8540-6F7AA5467A59}" type="pres">
      <dgm:prSet presAssocID="{518FF336-36E1-4856-B3BB-6C257393D87F}" presName="negativeSpace" presStyleCnt="0"/>
      <dgm:spPr/>
    </dgm:pt>
    <dgm:pt modelId="{885427FF-AF2C-8F4F-80BA-B2CA2CED881C}" type="pres">
      <dgm:prSet presAssocID="{518FF336-36E1-4856-B3BB-6C257393D87F}" presName="childText" presStyleLbl="conFgAcc1" presStyleIdx="0" presStyleCnt="1">
        <dgm:presLayoutVars>
          <dgm:bulletEnabled val="1"/>
        </dgm:presLayoutVars>
      </dgm:prSet>
      <dgm:spPr/>
    </dgm:pt>
  </dgm:ptLst>
  <dgm:cxnLst>
    <dgm:cxn modelId="{76F2820B-13BA-2646-8407-8E22A4A9B827}" type="presOf" srcId="{D5C84E38-ACEF-4C8D-8511-257A21F637FC}" destId="{885427FF-AF2C-8F4F-80BA-B2CA2CED881C}" srcOrd="0" destOrd="1" presId="urn:microsoft.com/office/officeart/2005/8/layout/list1"/>
    <dgm:cxn modelId="{325A5118-60D8-0749-AB9C-40964F82E016}" type="presOf" srcId="{87DB7836-D4FE-41D4-9B4F-8176BFF9C3F6}" destId="{885427FF-AF2C-8F4F-80BA-B2CA2CED881C}" srcOrd="0" destOrd="0" presId="urn:microsoft.com/office/officeart/2005/8/layout/list1"/>
    <dgm:cxn modelId="{C8C69C1E-FB6A-1F47-998A-F1330C6E36A8}" type="presOf" srcId="{C976DB32-46A3-4C07-9F25-D6EBF9BA2E9B}" destId="{885427FF-AF2C-8F4F-80BA-B2CA2CED881C}" srcOrd="0" destOrd="6" presId="urn:microsoft.com/office/officeart/2005/8/layout/list1"/>
    <dgm:cxn modelId="{CA0F6B1F-BA4F-43AA-9BD6-00103F75F3CF}" srcId="{D5C84E38-ACEF-4C8D-8511-257A21F637FC}" destId="{D7B62962-3FB5-4F04-A75E-7F97C84A85D7}" srcOrd="3" destOrd="0" parTransId="{B22A6FEE-690D-4E0F-AE79-C84E3778DC6D}" sibTransId="{A0EAFD64-D35B-415D-BEAB-B883169D1E38}"/>
    <dgm:cxn modelId="{63FDFD33-5703-4955-940C-C61F8F22D2D9}" srcId="{518FF336-36E1-4856-B3BB-6C257393D87F}" destId="{87DB7836-D4FE-41D4-9B4F-8176BFF9C3F6}" srcOrd="0" destOrd="0" parTransId="{A456A1D8-1AB9-499A-9624-F2D5824C11EA}" sibTransId="{9951FA5B-91CA-4231-89F3-7B6473E69D21}"/>
    <dgm:cxn modelId="{226C2036-36CC-9041-B0A9-F8520FFE1032}" type="presOf" srcId="{518FF336-36E1-4856-B3BB-6C257393D87F}" destId="{AB9BC890-A18C-4A46-B4D9-65404BE20082}" srcOrd="0" destOrd="0" presId="urn:microsoft.com/office/officeart/2005/8/layout/list1"/>
    <dgm:cxn modelId="{8CE96554-4F47-488E-80B2-F5CA227A5E9B}" srcId="{518FF336-36E1-4856-B3BB-6C257393D87F}" destId="{D5C84E38-ACEF-4C8D-8511-257A21F637FC}" srcOrd="1" destOrd="0" parTransId="{8BDB6EAA-8E08-447A-822D-F44EFB5C6010}" sibTransId="{2E930DC5-B960-44F4-9BC3-02A24FC76B63}"/>
    <dgm:cxn modelId="{9E2D0E63-82FC-7D42-B413-0FDDED83EEE8}" type="presOf" srcId="{05F61E5B-6F2A-410C-A454-1074FD87D38B}" destId="{885427FF-AF2C-8F4F-80BA-B2CA2CED881C}" srcOrd="0" destOrd="3" presId="urn:microsoft.com/office/officeart/2005/8/layout/list1"/>
    <dgm:cxn modelId="{52F07063-4BFB-F146-B232-D8E545F46819}" type="presOf" srcId="{6E2A38D6-CBC4-4A7B-AAFA-44BC7DC7D6E9}" destId="{885427FF-AF2C-8F4F-80BA-B2CA2CED881C}" srcOrd="0" destOrd="2" presId="urn:microsoft.com/office/officeart/2005/8/layout/list1"/>
    <dgm:cxn modelId="{63D82B74-45E7-4889-A6C9-E91EE03DA1DE}" srcId="{D5C84E38-ACEF-4C8D-8511-257A21F637FC}" destId="{2D5CD079-EFD8-47F1-9306-1F56EC42CB5F}" srcOrd="2" destOrd="0" parTransId="{2F828BE0-2829-40E6-B9F7-B4A58264D78F}" sibTransId="{54652692-1E25-4C08-BB2E-549C61405D56}"/>
    <dgm:cxn modelId="{02B7D78A-9442-45A3-9F11-3677F4957D85}" srcId="{D5C84E38-ACEF-4C8D-8511-257A21F637FC}" destId="{6E2A38D6-CBC4-4A7B-AAFA-44BC7DC7D6E9}" srcOrd="0" destOrd="0" parTransId="{9B15495D-D9BB-4327-9A18-0525A025C31D}" sibTransId="{C2974F5C-F299-4033-AA10-63AD833FC322}"/>
    <dgm:cxn modelId="{05754EAD-A52A-504F-8614-3B59FFB0939F}" type="presOf" srcId="{D7B62962-3FB5-4F04-A75E-7F97C84A85D7}" destId="{885427FF-AF2C-8F4F-80BA-B2CA2CED881C}" srcOrd="0" destOrd="5" presId="urn:microsoft.com/office/officeart/2005/8/layout/list1"/>
    <dgm:cxn modelId="{CA49A0BC-8B33-FF4D-A325-E5BE9D9E3634}" type="presOf" srcId="{518FF336-36E1-4856-B3BB-6C257393D87F}" destId="{A7EE453A-A218-6940-8E90-CCF5D700271F}" srcOrd="1" destOrd="0" presId="urn:microsoft.com/office/officeart/2005/8/layout/list1"/>
    <dgm:cxn modelId="{9D5F36C5-4A97-9940-932A-A82984897872}" type="presOf" srcId="{0FA2DA7A-E1F9-4E82-B561-B45129C4CB95}" destId="{D0D48B38-25DF-8448-BCD2-63D9286B94B5}" srcOrd="0" destOrd="0" presId="urn:microsoft.com/office/officeart/2005/8/layout/list1"/>
    <dgm:cxn modelId="{71C1FBCA-2CFA-4E27-93E3-DABD4F6531EF}" srcId="{0FA2DA7A-E1F9-4E82-B561-B45129C4CB95}" destId="{518FF336-36E1-4856-B3BB-6C257393D87F}" srcOrd="0" destOrd="0" parTransId="{93B26B7A-995F-4F5C-AFAC-A5DB2FA45612}" sibTransId="{5954D84A-19AA-402D-80C0-4182F48AA286}"/>
    <dgm:cxn modelId="{928641D0-188B-6244-99F2-6560D24FC8EA}" type="presOf" srcId="{2D5CD079-EFD8-47F1-9306-1F56EC42CB5F}" destId="{885427FF-AF2C-8F4F-80BA-B2CA2CED881C}" srcOrd="0" destOrd="4" presId="urn:microsoft.com/office/officeart/2005/8/layout/list1"/>
    <dgm:cxn modelId="{14F07FE7-EC68-4E22-BC24-9972BF08B590}" srcId="{D5C84E38-ACEF-4C8D-8511-257A21F637FC}" destId="{C976DB32-46A3-4C07-9F25-D6EBF9BA2E9B}" srcOrd="4" destOrd="0" parTransId="{3778FCD8-682E-4820-AFA9-48AB24D7629C}" sibTransId="{28C60A4E-AE84-40D8-8BC9-CD4698B63E93}"/>
    <dgm:cxn modelId="{FCCE15EA-AB00-4E8E-90BD-1822ED13BC75}" srcId="{D5C84E38-ACEF-4C8D-8511-257A21F637FC}" destId="{05F61E5B-6F2A-410C-A454-1074FD87D38B}" srcOrd="1" destOrd="0" parTransId="{D18B7B1F-4C4B-4C06-9911-94BBA715734F}" sibTransId="{86AFCF69-6688-407D-805B-ADB958C437EA}"/>
    <dgm:cxn modelId="{9DDB90CE-F4F6-E64E-B419-2FC56CCD3C5F}" type="presParOf" srcId="{D0D48B38-25DF-8448-BCD2-63D9286B94B5}" destId="{DD452586-3F00-9B4F-A165-E1AF5DC64288}" srcOrd="0" destOrd="0" presId="urn:microsoft.com/office/officeart/2005/8/layout/list1"/>
    <dgm:cxn modelId="{98A54C7D-EC2C-8E43-9D9C-28B5152CBBE3}" type="presParOf" srcId="{DD452586-3F00-9B4F-A165-E1AF5DC64288}" destId="{AB9BC890-A18C-4A46-B4D9-65404BE20082}" srcOrd="0" destOrd="0" presId="urn:microsoft.com/office/officeart/2005/8/layout/list1"/>
    <dgm:cxn modelId="{75A8107B-865E-1548-9730-B7CDC0E98420}" type="presParOf" srcId="{DD452586-3F00-9B4F-A165-E1AF5DC64288}" destId="{A7EE453A-A218-6940-8E90-CCF5D700271F}" srcOrd="1" destOrd="0" presId="urn:microsoft.com/office/officeart/2005/8/layout/list1"/>
    <dgm:cxn modelId="{EFC6EBE4-32C4-FD4A-AFB2-F4E8AC044EED}" type="presParOf" srcId="{D0D48B38-25DF-8448-BCD2-63D9286B94B5}" destId="{C6E5C7C3-D150-134A-8540-6F7AA5467A59}" srcOrd="1" destOrd="0" presId="urn:microsoft.com/office/officeart/2005/8/layout/list1"/>
    <dgm:cxn modelId="{1647FF9A-8521-3E44-BD9D-6BD75675DFB6}" type="presParOf" srcId="{D0D48B38-25DF-8448-BCD2-63D9286B94B5}" destId="{885427FF-AF2C-8F4F-80BA-B2CA2CED881C}" srcOrd="2"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FA6312-C672-4720-BD5D-FA942D88073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35265F13-F470-4B00-A289-008486D0C876}">
      <dgm:prSet phldrT="[Text]"/>
      <dgm:spPr>
        <a:solidFill>
          <a:schemeClr val="accent5"/>
        </a:solidFill>
      </dgm:spPr>
      <dgm:t>
        <a:bodyPr/>
        <a:lstStyle/>
        <a:p>
          <a:pPr rtl="0"/>
          <a:r>
            <a:rPr lang="en-US" b="1" dirty="0">
              <a:latin typeface="Franklin Gothic Book" panose="020B0503020102020204"/>
            </a:rPr>
            <a:t>Internal</a:t>
          </a:r>
          <a:r>
            <a:rPr lang="en-US" b="0" i="0" u="none" strike="noStrike" cap="none" baseline="0" noProof="0" dirty="0">
              <a:latin typeface="Franklin Gothic Book"/>
            </a:rPr>
            <a:t> </a:t>
          </a:r>
          <a:endParaRPr lang="en-US" dirty="0"/>
        </a:p>
      </dgm:t>
    </dgm:pt>
    <dgm:pt modelId="{3502CAC2-3F20-4AD2-9B39-7F24736F6091}" type="parTrans" cxnId="{DA4137A4-4EDA-45E6-98BF-4079AC3706F1}">
      <dgm:prSet/>
      <dgm:spPr/>
      <dgm:t>
        <a:bodyPr/>
        <a:lstStyle/>
        <a:p>
          <a:endParaRPr lang="en-US"/>
        </a:p>
      </dgm:t>
    </dgm:pt>
    <dgm:pt modelId="{316E62D7-BA5B-4518-BB92-811042550521}" type="sibTrans" cxnId="{DA4137A4-4EDA-45E6-98BF-4079AC3706F1}">
      <dgm:prSet/>
      <dgm:spPr/>
      <dgm:t>
        <a:bodyPr/>
        <a:lstStyle/>
        <a:p>
          <a:endParaRPr lang="en-US"/>
        </a:p>
      </dgm:t>
    </dgm:pt>
    <dgm:pt modelId="{7122A9B4-E892-4DC8-9BF4-65373F1694B4}">
      <dgm:prSet phldrT="[Text]"/>
      <dgm:spPr>
        <a:solidFill>
          <a:schemeClr val="tx1"/>
        </a:solidFill>
      </dgm:spPr>
      <dgm:t>
        <a:bodyPr/>
        <a:lstStyle/>
        <a:p>
          <a:r>
            <a:rPr lang="en-US" dirty="0">
              <a:latin typeface="Franklin Gothic Book" panose="020B0503020102020204"/>
            </a:rPr>
            <a:t>Manual processes</a:t>
          </a:r>
          <a:endParaRPr lang="en-US" dirty="0"/>
        </a:p>
      </dgm:t>
    </dgm:pt>
    <dgm:pt modelId="{73854C42-5603-42F0-9395-71C9FD0B81B8}" type="parTrans" cxnId="{D36580A8-3A75-4350-89C7-24D07BB46C37}">
      <dgm:prSet/>
      <dgm:spPr/>
      <dgm:t>
        <a:bodyPr/>
        <a:lstStyle/>
        <a:p>
          <a:endParaRPr lang="en-US"/>
        </a:p>
      </dgm:t>
    </dgm:pt>
    <dgm:pt modelId="{8AD31141-B79A-4977-9BCC-E0B5F6953DB3}" type="sibTrans" cxnId="{D36580A8-3A75-4350-89C7-24D07BB46C37}">
      <dgm:prSet/>
      <dgm:spPr/>
      <dgm:t>
        <a:bodyPr/>
        <a:lstStyle/>
        <a:p>
          <a:endParaRPr lang="en-US"/>
        </a:p>
      </dgm:t>
    </dgm:pt>
    <dgm:pt modelId="{8F4F4CE0-CF79-47DD-A158-080AD86FCBF8}">
      <dgm:prSet phldrT="[Text]"/>
      <dgm:spPr>
        <a:solidFill>
          <a:schemeClr val="accent4"/>
        </a:solidFill>
      </dgm:spPr>
      <dgm:t>
        <a:bodyPr/>
        <a:lstStyle/>
        <a:p>
          <a:pPr rtl="0"/>
          <a:r>
            <a:rPr lang="en-US" b="1">
              <a:latin typeface="Franklin Gothic Book" panose="020B0503020102020204"/>
            </a:rPr>
            <a:t>External</a:t>
          </a:r>
          <a:r>
            <a:rPr lang="en-US">
              <a:latin typeface="Franklin Gothic Book" panose="020B0503020102020204"/>
            </a:rPr>
            <a:t> </a:t>
          </a:r>
          <a:endParaRPr lang="en-US"/>
        </a:p>
      </dgm:t>
    </dgm:pt>
    <dgm:pt modelId="{9FF8D882-CC07-4158-A7AB-476D2AD3B345}" type="parTrans" cxnId="{FCD405AE-1022-4A0B-808F-4FF2FD921DF1}">
      <dgm:prSet/>
      <dgm:spPr/>
      <dgm:t>
        <a:bodyPr/>
        <a:lstStyle/>
        <a:p>
          <a:endParaRPr lang="en-US"/>
        </a:p>
      </dgm:t>
    </dgm:pt>
    <dgm:pt modelId="{95992E91-0111-4B84-8CE0-9CD7C92CB03F}" type="sibTrans" cxnId="{FCD405AE-1022-4A0B-808F-4FF2FD921DF1}">
      <dgm:prSet/>
      <dgm:spPr/>
      <dgm:t>
        <a:bodyPr/>
        <a:lstStyle/>
        <a:p>
          <a:endParaRPr lang="en-US"/>
        </a:p>
      </dgm:t>
    </dgm:pt>
    <dgm:pt modelId="{C1A489A5-A238-4B3B-AB5F-7EB86FB0E4F5}">
      <dgm:prSet phldrT="[Text]"/>
      <dgm:spPr>
        <a:solidFill>
          <a:schemeClr val="lt1">
            <a:hueOff val="0"/>
            <a:satOff val="0"/>
            <a:lumOff val="0"/>
          </a:schemeClr>
        </a:solidFill>
      </dgm:spPr>
      <dgm:t>
        <a:bodyPr/>
        <a:lstStyle/>
        <a:p>
          <a:pPr rtl="0"/>
          <a:r>
            <a:rPr lang="en-US">
              <a:latin typeface="Franklin Gothic Book" panose="020B0503020102020204"/>
            </a:rPr>
            <a:t>Unforeseen challenges - Corona</a:t>
          </a:r>
          <a:endParaRPr lang="en-US"/>
        </a:p>
      </dgm:t>
    </dgm:pt>
    <dgm:pt modelId="{65EA51A2-FF01-4E2F-B7DA-77BDDF5951DC}" type="parTrans" cxnId="{2C2F22BC-8341-430F-85CD-45F340413355}">
      <dgm:prSet/>
      <dgm:spPr/>
      <dgm:t>
        <a:bodyPr/>
        <a:lstStyle/>
        <a:p>
          <a:endParaRPr lang="en-US"/>
        </a:p>
      </dgm:t>
    </dgm:pt>
    <dgm:pt modelId="{210953E8-86FE-44D7-B912-DBFE50B679A8}" type="sibTrans" cxnId="{2C2F22BC-8341-430F-85CD-45F340413355}">
      <dgm:prSet/>
      <dgm:spPr/>
      <dgm:t>
        <a:bodyPr/>
        <a:lstStyle/>
        <a:p>
          <a:endParaRPr lang="en-US"/>
        </a:p>
      </dgm:t>
    </dgm:pt>
    <dgm:pt modelId="{F7CFE44E-4B40-46F1-883E-7581411FB075}">
      <dgm:prSet/>
      <dgm:spPr>
        <a:solidFill>
          <a:schemeClr val="tx1"/>
        </a:solidFill>
      </dgm:spPr>
      <dgm:t>
        <a:bodyPr/>
        <a:lstStyle/>
        <a:p>
          <a:pPr rtl="0"/>
          <a:r>
            <a:rPr lang="en-US">
              <a:latin typeface="Franklin Gothic Book" panose="020B0503020102020204"/>
            </a:rPr>
            <a:t>Old fashioned and slow systems</a:t>
          </a:r>
        </a:p>
      </dgm:t>
    </dgm:pt>
    <dgm:pt modelId="{4DC1BCBD-4615-402A-B143-6CE68C93841A}" type="parTrans" cxnId="{74464935-5E0E-42B3-AAD6-4A3527BCED89}">
      <dgm:prSet/>
      <dgm:spPr/>
      <dgm:t>
        <a:bodyPr/>
        <a:lstStyle/>
        <a:p>
          <a:endParaRPr lang="en-GB"/>
        </a:p>
      </dgm:t>
    </dgm:pt>
    <dgm:pt modelId="{2B352CBF-B770-4BFD-AC86-D91C750906C5}" type="sibTrans" cxnId="{74464935-5E0E-42B3-AAD6-4A3527BCED89}">
      <dgm:prSet/>
      <dgm:spPr/>
      <dgm:t>
        <a:bodyPr/>
        <a:lstStyle/>
        <a:p>
          <a:endParaRPr lang="en-GB"/>
        </a:p>
      </dgm:t>
    </dgm:pt>
    <dgm:pt modelId="{D8CCAEE6-AD22-4575-A5AE-361F026F6F0D}">
      <dgm:prSet/>
      <dgm:spPr>
        <a:solidFill>
          <a:schemeClr val="lt1">
            <a:hueOff val="0"/>
            <a:satOff val="0"/>
            <a:lumOff val="0"/>
          </a:schemeClr>
        </a:solidFill>
      </dgm:spPr>
      <dgm:t>
        <a:bodyPr/>
        <a:lstStyle/>
        <a:p>
          <a:pPr rtl="0"/>
          <a:r>
            <a:rPr lang="en-US" dirty="0">
              <a:latin typeface="Franklin Gothic Book" panose="020B0503020102020204"/>
            </a:rPr>
            <a:t>Growing demand</a:t>
          </a:r>
          <a:r>
            <a:rPr lang="en-US" dirty="0"/>
            <a:t> for ecommerce</a:t>
          </a:r>
          <a:endParaRPr lang="en-US" dirty="0">
            <a:latin typeface="Franklin Gothic Book" panose="020B0503020102020204"/>
          </a:endParaRPr>
        </a:p>
      </dgm:t>
    </dgm:pt>
    <dgm:pt modelId="{A376F5D1-5E35-4837-A74B-3AC0D2C7E481}" type="parTrans" cxnId="{411707F9-3E96-4F5C-B3CD-CFC51842331F}">
      <dgm:prSet/>
      <dgm:spPr/>
      <dgm:t>
        <a:bodyPr/>
        <a:lstStyle/>
        <a:p>
          <a:endParaRPr lang="en-GB"/>
        </a:p>
      </dgm:t>
    </dgm:pt>
    <dgm:pt modelId="{2492FADD-67A2-4146-B1FA-5A207288328E}" type="sibTrans" cxnId="{411707F9-3E96-4F5C-B3CD-CFC51842331F}">
      <dgm:prSet/>
      <dgm:spPr/>
      <dgm:t>
        <a:bodyPr/>
        <a:lstStyle/>
        <a:p>
          <a:endParaRPr lang="en-GB"/>
        </a:p>
      </dgm:t>
    </dgm:pt>
    <dgm:pt modelId="{6368EB53-92A7-423A-B1F1-3EDD69292574}">
      <dgm:prSet/>
      <dgm:spPr>
        <a:solidFill>
          <a:schemeClr val="tx1"/>
        </a:solidFill>
      </dgm:spPr>
      <dgm:t>
        <a:bodyPr/>
        <a:lstStyle/>
        <a:p>
          <a:pPr rtl="0"/>
          <a:r>
            <a:rPr lang="en-US" dirty="0"/>
            <a:t>Declining sales in the offline business </a:t>
          </a:r>
        </a:p>
      </dgm:t>
    </dgm:pt>
    <dgm:pt modelId="{9AB06DD6-4318-4371-B4FD-F527F9EED288}" type="parTrans" cxnId="{009F5B93-7979-463D-A9D0-C53AF174F426}">
      <dgm:prSet/>
      <dgm:spPr/>
      <dgm:t>
        <a:bodyPr/>
        <a:lstStyle/>
        <a:p>
          <a:endParaRPr lang="en-GB"/>
        </a:p>
      </dgm:t>
    </dgm:pt>
    <dgm:pt modelId="{EC7EF368-8901-471D-ABE0-1CE79FB69D6A}" type="sibTrans" cxnId="{009F5B93-7979-463D-A9D0-C53AF174F426}">
      <dgm:prSet/>
      <dgm:spPr/>
      <dgm:t>
        <a:bodyPr/>
        <a:lstStyle/>
        <a:p>
          <a:endParaRPr lang="en-GB"/>
        </a:p>
      </dgm:t>
    </dgm:pt>
    <dgm:pt modelId="{22057868-54CD-4EC5-9880-3919E875FEF6}">
      <dgm:prSet/>
      <dgm:spPr>
        <a:solidFill>
          <a:schemeClr val="lt1">
            <a:hueOff val="0"/>
            <a:satOff val="0"/>
            <a:lumOff val="0"/>
          </a:schemeClr>
        </a:solidFill>
      </dgm:spPr>
      <dgm:t>
        <a:bodyPr/>
        <a:lstStyle/>
        <a:p>
          <a:r>
            <a:rPr lang="en-US">
              <a:latin typeface="Franklin Gothic Book" panose="020B0503020102020204"/>
            </a:rPr>
            <a:t>Competition from</a:t>
          </a:r>
          <a:r>
            <a:rPr lang="en-US"/>
            <a:t> online businesses</a:t>
          </a:r>
        </a:p>
      </dgm:t>
    </dgm:pt>
    <dgm:pt modelId="{F726EE38-77FB-49FB-B64A-7F663934A01E}" type="parTrans" cxnId="{D6A89156-DB72-4BF1-A912-2A20DE14D195}">
      <dgm:prSet/>
      <dgm:spPr/>
      <dgm:t>
        <a:bodyPr/>
        <a:lstStyle/>
        <a:p>
          <a:endParaRPr lang="en-GB"/>
        </a:p>
      </dgm:t>
    </dgm:pt>
    <dgm:pt modelId="{9D8716E9-B09E-4DB4-85A2-736079614CE1}" type="sibTrans" cxnId="{D6A89156-DB72-4BF1-A912-2A20DE14D195}">
      <dgm:prSet/>
      <dgm:spPr/>
      <dgm:t>
        <a:bodyPr/>
        <a:lstStyle/>
        <a:p>
          <a:endParaRPr lang="en-GB"/>
        </a:p>
      </dgm:t>
    </dgm:pt>
    <dgm:pt modelId="{D86EEB40-5F5E-E345-A72A-C909FBD84D56}" type="pres">
      <dgm:prSet presAssocID="{B7FA6312-C672-4720-BD5D-FA942D880730}" presName="linear" presStyleCnt="0">
        <dgm:presLayoutVars>
          <dgm:dir/>
          <dgm:animLvl val="lvl"/>
          <dgm:resizeHandles val="exact"/>
        </dgm:presLayoutVars>
      </dgm:prSet>
      <dgm:spPr/>
    </dgm:pt>
    <dgm:pt modelId="{9622AA9D-5FBF-EC46-9451-72431AEE5C86}" type="pres">
      <dgm:prSet presAssocID="{35265F13-F470-4B00-A289-008486D0C876}" presName="parentLin" presStyleCnt="0"/>
      <dgm:spPr/>
    </dgm:pt>
    <dgm:pt modelId="{D97A4F7E-E7F9-844D-8C8C-478AA156E99B}" type="pres">
      <dgm:prSet presAssocID="{35265F13-F470-4B00-A289-008486D0C876}" presName="parentLeftMargin" presStyleLbl="node1" presStyleIdx="0" presStyleCnt="2"/>
      <dgm:spPr/>
    </dgm:pt>
    <dgm:pt modelId="{1292A35D-CCFA-2C48-B67F-680401C6BCD7}" type="pres">
      <dgm:prSet presAssocID="{35265F13-F470-4B00-A289-008486D0C876}" presName="parentText" presStyleLbl="node1" presStyleIdx="0" presStyleCnt="2">
        <dgm:presLayoutVars>
          <dgm:chMax val="0"/>
          <dgm:bulletEnabled val="1"/>
        </dgm:presLayoutVars>
      </dgm:prSet>
      <dgm:spPr/>
    </dgm:pt>
    <dgm:pt modelId="{AAACE713-BCB0-8941-A329-025BEBC32651}" type="pres">
      <dgm:prSet presAssocID="{35265F13-F470-4B00-A289-008486D0C876}" presName="negativeSpace" presStyleCnt="0"/>
      <dgm:spPr/>
    </dgm:pt>
    <dgm:pt modelId="{75FCEBC4-0C77-524B-A105-E454C9737F40}" type="pres">
      <dgm:prSet presAssocID="{35265F13-F470-4B00-A289-008486D0C876}" presName="childText" presStyleLbl="conFgAcc1" presStyleIdx="0" presStyleCnt="2">
        <dgm:presLayoutVars>
          <dgm:bulletEnabled val="1"/>
        </dgm:presLayoutVars>
      </dgm:prSet>
      <dgm:spPr/>
    </dgm:pt>
    <dgm:pt modelId="{31052028-D87E-5846-948F-E511BC880A3F}" type="pres">
      <dgm:prSet presAssocID="{316E62D7-BA5B-4518-BB92-811042550521}" presName="spaceBetweenRectangles" presStyleCnt="0"/>
      <dgm:spPr/>
    </dgm:pt>
    <dgm:pt modelId="{135FB86A-44F0-D347-8268-AF4AD4124779}" type="pres">
      <dgm:prSet presAssocID="{8F4F4CE0-CF79-47DD-A158-080AD86FCBF8}" presName="parentLin" presStyleCnt="0"/>
      <dgm:spPr/>
    </dgm:pt>
    <dgm:pt modelId="{1CD2C6F1-1117-AA4F-8DC7-6C0AA3E51913}" type="pres">
      <dgm:prSet presAssocID="{8F4F4CE0-CF79-47DD-A158-080AD86FCBF8}" presName="parentLeftMargin" presStyleLbl="node1" presStyleIdx="0" presStyleCnt="2"/>
      <dgm:spPr/>
    </dgm:pt>
    <dgm:pt modelId="{092647F2-E078-1743-A1FD-FAE13FC9E27D}" type="pres">
      <dgm:prSet presAssocID="{8F4F4CE0-CF79-47DD-A158-080AD86FCBF8}" presName="parentText" presStyleLbl="node1" presStyleIdx="1" presStyleCnt="2">
        <dgm:presLayoutVars>
          <dgm:chMax val="0"/>
          <dgm:bulletEnabled val="1"/>
        </dgm:presLayoutVars>
      </dgm:prSet>
      <dgm:spPr/>
    </dgm:pt>
    <dgm:pt modelId="{9A3CFAF5-907F-134A-9F42-AC07963E384B}" type="pres">
      <dgm:prSet presAssocID="{8F4F4CE0-CF79-47DD-A158-080AD86FCBF8}" presName="negativeSpace" presStyleCnt="0"/>
      <dgm:spPr/>
    </dgm:pt>
    <dgm:pt modelId="{7C261F66-ECA0-8B4C-B51E-FCA8512564A1}" type="pres">
      <dgm:prSet presAssocID="{8F4F4CE0-CF79-47DD-A158-080AD86FCBF8}" presName="childText" presStyleLbl="conFgAcc1" presStyleIdx="1" presStyleCnt="2">
        <dgm:presLayoutVars>
          <dgm:bulletEnabled val="1"/>
        </dgm:presLayoutVars>
      </dgm:prSet>
      <dgm:spPr/>
    </dgm:pt>
  </dgm:ptLst>
  <dgm:cxnLst>
    <dgm:cxn modelId="{C42F4526-9C8A-6B46-8F50-71AFA8151911}" type="presOf" srcId="{7122A9B4-E892-4DC8-9BF4-65373F1694B4}" destId="{75FCEBC4-0C77-524B-A105-E454C9737F40}" srcOrd="0" destOrd="1" presId="urn:microsoft.com/office/officeart/2005/8/layout/list1"/>
    <dgm:cxn modelId="{74464935-5E0E-42B3-AAD6-4A3527BCED89}" srcId="{35265F13-F470-4B00-A289-008486D0C876}" destId="{F7CFE44E-4B40-46F1-883E-7581411FB075}" srcOrd="2" destOrd="0" parTransId="{4DC1BCBD-4615-402A-B143-6CE68C93841A}" sibTransId="{2B352CBF-B770-4BFD-AC86-D91C750906C5}"/>
    <dgm:cxn modelId="{D6A89156-DB72-4BF1-A912-2A20DE14D195}" srcId="{8F4F4CE0-CF79-47DD-A158-080AD86FCBF8}" destId="{22057868-54CD-4EC5-9880-3919E875FEF6}" srcOrd="1" destOrd="0" parTransId="{F726EE38-77FB-49FB-B64A-7F663934A01E}" sibTransId="{9D8716E9-B09E-4DB4-85A2-736079614CE1}"/>
    <dgm:cxn modelId="{F2847F62-E2E2-5148-BA9C-41E63888F554}" type="presOf" srcId="{8F4F4CE0-CF79-47DD-A158-080AD86FCBF8}" destId="{1CD2C6F1-1117-AA4F-8DC7-6C0AA3E51913}" srcOrd="0" destOrd="0" presId="urn:microsoft.com/office/officeart/2005/8/layout/list1"/>
    <dgm:cxn modelId="{788F1869-16B5-F845-AE7E-E79CC44F574C}" type="presOf" srcId="{22057868-54CD-4EC5-9880-3919E875FEF6}" destId="{7C261F66-ECA0-8B4C-B51E-FCA8512564A1}" srcOrd="0" destOrd="1" presId="urn:microsoft.com/office/officeart/2005/8/layout/list1"/>
    <dgm:cxn modelId="{1F21E37A-2693-9546-8F34-06EE7166A520}" type="presOf" srcId="{B7FA6312-C672-4720-BD5D-FA942D880730}" destId="{D86EEB40-5F5E-E345-A72A-C909FBD84D56}" srcOrd="0" destOrd="0" presId="urn:microsoft.com/office/officeart/2005/8/layout/list1"/>
    <dgm:cxn modelId="{009F5B93-7979-463D-A9D0-C53AF174F426}" srcId="{35265F13-F470-4B00-A289-008486D0C876}" destId="{6368EB53-92A7-423A-B1F1-3EDD69292574}" srcOrd="0" destOrd="0" parTransId="{9AB06DD6-4318-4371-B4FD-F527F9EED288}" sibTransId="{EC7EF368-8901-471D-ABE0-1CE79FB69D6A}"/>
    <dgm:cxn modelId="{DA4137A4-4EDA-45E6-98BF-4079AC3706F1}" srcId="{B7FA6312-C672-4720-BD5D-FA942D880730}" destId="{35265F13-F470-4B00-A289-008486D0C876}" srcOrd="0" destOrd="0" parTransId="{3502CAC2-3F20-4AD2-9B39-7F24736F6091}" sibTransId="{316E62D7-BA5B-4518-BB92-811042550521}"/>
    <dgm:cxn modelId="{D36580A8-3A75-4350-89C7-24D07BB46C37}" srcId="{35265F13-F470-4B00-A289-008486D0C876}" destId="{7122A9B4-E892-4DC8-9BF4-65373F1694B4}" srcOrd="1" destOrd="0" parTransId="{73854C42-5603-42F0-9395-71C9FD0B81B8}" sibTransId="{8AD31141-B79A-4977-9BCC-E0B5F6953DB3}"/>
    <dgm:cxn modelId="{FCD405AE-1022-4A0B-808F-4FF2FD921DF1}" srcId="{B7FA6312-C672-4720-BD5D-FA942D880730}" destId="{8F4F4CE0-CF79-47DD-A158-080AD86FCBF8}" srcOrd="1" destOrd="0" parTransId="{9FF8D882-CC07-4158-A7AB-476D2AD3B345}" sibTransId="{95992E91-0111-4B84-8CE0-9CD7C92CB03F}"/>
    <dgm:cxn modelId="{2C2F22BC-8341-430F-85CD-45F340413355}" srcId="{8F4F4CE0-CF79-47DD-A158-080AD86FCBF8}" destId="{C1A489A5-A238-4B3B-AB5F-7EB86FB0E4F5}" srcOrd="2" destOrd="0" parTransId="{65EA51A2-FF01-4E2F-B7DA-77BDDF5951DC}" sibTransId="{210953E8-86FE-44D7-B912-DBFE50B679A8}"/>
    <dgm:cxn modelId="{119C78C3-DB38-EF46-B8D5-069277EDC1FA}" type="presOf" srcId="{35265F13-F470-4B00-A289-008486D0C876}" destId="{1292A35D-CCFA-2C48-B67F-680401C6BCD7}" srcOrd="1" destOrd="0" presId="urn:microsoft.com/office/officeart/2005/8/layout/list1"/>
    <dgm:cxn modelId="{C9C808D7-A536-594D-A707-C07291B9DCAA}" type="presOf" srcId="{D8CCAEE6-AD22-4575-A5AE-361F026F6F0D}" destId="{7C261F66-ECA0-8B4C-B51E-FCA8512564A1}" srcOrd="0" destOrd="0" presId="urn:microsoft.com/office/officeart/2005/8/layout/list1"/>
    <dgm:cxn modelId="{A85980DB-F90F-5048-9362-4D14839DD69D}" type="presOf" srcId="{35265F13-F470-4B00-A289-008486D0C876}" destId="{D97A4F7E-E7F9-844D-8C8C-478AA156E99B}" srcOrd="0" destOrd="0" presId="urn:microsoft.com/office/officeart/2005/8/layout/list1"/>
    <dgm:cxn modelId="{7D58AADD-2109-4842-835C-A919DFBA9601}" type="presOf" srcId="{F7CFE44E-4B40-46F1-883E-7581411FB075}" destId="{75FCEBC4-0C77-524B-A105-E454C9737F40}" srcOrd="0" destOrd="2" presId="urn:microsoft.com/office/officeart/2005/8/layout/list1"/>
    <dgm:cxn modelId="{03DFFBE7-E907-1B42-9CBE-40F108573B10}" type="presOf" srcId="{C1A489A5-A238-4B3B-AB5F-7EB86FB0E4F5}" destId="{7C261F66-ECA0-8B4C-B51E-FCA8512564A1}" srcOrd="0" destOrd="2" presId="urn:microsoft.com/office/officeart/2005/8/layout/list1"/>
    <dgm:cxn modelId="{E0066DED-7A15-2344-A080-37861E3443D8}" type="presOf" srcId="{8F4F4CE0-CF79-47DD-A158-080AD86FCBF8}" destId="{092647F2-E078-1743-A1FD-FAE13FC9E27D}" srcOrd="1" destOrd="0" presId="urn:microsoft.com/office/officeart/2005/8/layout/list1"/>
    <dgm:cxn modelId="{917583F7-9646-0C42-99DC-6CEA64CBA2B8}" type="presOf" srcId="{6368EB53-92A7-423A-B1F1-3EDD69292574}" destId="{75FCEBC4-0C77-524B-A105-E454C9737F40}" srcOrd="0" destOrd="0" presId="urn:microsoft.com/office/officeart/2005/8/layout/list1"/>
    <dgm:cxn modelId="{411707F9-3E96-4F5C-B3CD-CFC51842331F}" srcId="{8F4F4CE0-CF79-47DD-A158-080AD86FCBF8}" destId="{D8CCAEE6-AD22-4575-A5AE-361F026F6F0D}" srcOrd="0" destOrd="0" parTransId="{A376F5D1-5E35-4837-A74B-3AC0D2C7E481}" sibTransId="{2492FADD-67A2-4146-B1FA-5A207288328E}"/>
    <dgm:cxn modelId="{6CAAA295-336E-5D4A-94AA-81BE567708E3}" type="presParOf" srcId="{D86EEB40-5F5E-E345-A72A-C909FBD84D56}" destId="{9622AA9D-5FBF-EC46-9451-72431AEE5C86}" srcOrd="0" destOrd="0" presId="urn:microsoft.com/office/officeart/2005/8/layout/list1"/>
    <dgm:cxn modelId="{1E163213-65D6-0B4A-95CA-AD760C4A6A43}" type="presParOf" srcId="{9622AA9D-5FBF-EC46-9451-72431AEE5C86}" destId="{D97A4F7E-E7F9-844D-8C8C-478AA156E99B}" srcOrd="0" destOrd="0" presId="urn:microsoft.com/office/officeart/2005/8/layout/list1"/>
    <dgm:cxn modelId="{88840242-BC33-F043-B13E-110B67048466}" type="presParOf" srcId="{9622AA9D-5FBF-EC46-9451-72431AEE5C86}" destId="{1292A35D-CCFA-2C48-B67F-680401C6BCD7}" srcOrd="1" destOrd="0" presId="urn:microsoft.com/office/officeart/2005/8/layout/list1"/>
    <dgm:cxn modelId="{843FF132-1CC5-6C4E-AB8B-A34A94D56B71}" type="presParOf" srcId="{D86EEB40-5F5E-E345-A72A-C909FBD84D56}" destId="{AAACE713-BCB0-8941-A329-025BEBC32651}" srcOrd="1" destOrd="0" presId="urn:microsoft.com/office/officeart/2005/8/layout/list1"/>
    <dgm:cxn modelId="{7D8D6610-5086-8A4A-94D7-A7856CFF2679}" type="presParOf" srcId="{D86EEB40-5F5E-E345-A72A-C909FBD84D56}" destId="{75FCEBC4-0C77-524B-A105-E454C9737F40}" srcOrd="2" destOrd="0" presId="urn:microsoft.com/office/officeart/2005/8/layout/list1"/>
    <dgm:cxn modelId="{F50ECCF1-0334-504D-B550-65307605222E}" type="presParOf" srcId="{D86EEB40-5F5E-E345-A72A-C909FBD84D56}" destId="{31052028-D87E-5846-948F-E511BC880A3F}" srcOrd="3" destOrd="0" presId="urn:microsoft.com/office/officeart/2005/8/layout/list1"/>
    <dgm:cxn modelId="{073C6033-A882-5E4F-B897-B8536312FFF4}" type="presParOf" srcId="{D86EEB40-5F5E-E345-A72A-C909FBD84D56}" destId="{135FB86A-44F0-D347-8268-AF4AD4124779}" srcOrd="4" destOrd="0" presId="urn:microsoft.com/office/officeart/2005/8/layout/list1"/>
    <dgm:cxn modelId="{BE2C68BD-8555-C946-B683-5A614F50C9C9}" type="presParOf" srcId="{135FB86A-44F0-D347-8268-AF4AD4124779}" destId="{1CD2C6F1-1117-AA4F-8DC7-6C0AA3E51913}" srcOrd="0" destOrd="0" presId="urn:microsoft.com/office/officeart/2005/8/layout/list1"/>
    <dgm:cxn modelId="{E1414BD6-A6D9-5E4B-BBA4-8E00FF8D98C7}" type="presParOf" srcId="{135FB86A-44F0-D347-8268-AF4AD4124779}" destId="{092647F2-E078-1743-A1FD-FAE13FC9E27D}" srcOrd="1" destOrd="0" presId="urn:microsoft.com/office/officeart/2005/8/layout/list1"/>
    <dgm:cxn modelId="{075AA5E1-7A75-9A48-8130-A815438BF485}" type="presParOf" srcId="{D86EEB40-5F5E-E345-A72A-C909FBD84D56}" destId="{9A3CFAF5-907F-134A-9F42-AC07963E384B}" srcOrd="5" destOrd="0" presId="urn:microsoft.com/office/officeart/2005/8/layout/list1"/>
    <dgm:cxn modelId="{3CC44EFF-D516-8F48-9EBC-AC44E30F7229}" type="presParOf" srcId="{D86EEB40-5F5E-E345-A72A-C909FBD84D56}" destId="{7C261F66-ECA0-8B4C-B51E-FCA8512564A1}" srcOrd="6"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4D36BFF-6F64-4F6A-93DA-68ECB35F793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66E2DCB-67CA-4703-A9B8-72CE37BF2BBC}">
      <dgm:prSet/>
      <dgm:spPr/>
      <dgm:t>
        <a:bodyPr anchor="ctr"/>
        <a:lstStyle/>
        <a:p>
          <a:pPr>
            <a:lnSpc>
              <a:spcPct val="100000"/>
            </a:lnSpc>
          </a:pPr>
          <a:r>
            <a:rPr lang="en-GB"/>
            <a:t>Smart inventory system</a:t>
          </a:r>
          <a:endParaRPr lang="en-US"/>
        </a:p>
      </dgm:t>
    </dgm:pt>
    <dgm:pt modelId="{C2C5CD30-B2A5-4A29-B4E9-8734DA21DD50}" type="parTrans" cxnId="{5A6403FE-C19D-4FE4-AF7C-716C2D093EB3}">
      <dgm:prSet/>
      <dgm:spPr/>
      <dgm:t>
        <a:bodyPr/>
        <a:lstStyle/>
        <a:p>
          <a:endParaRPr lang="en-US"/>
        </a:p>
      </dgm:t>
    </dgm:pt>
    <dgm:pt modelId="{31394B7D-E9FC-46A1-B5AC-EBACB6863A68}" type="sibTrans" cxnId="{5A6403FE-C19D-4FE4-AF7C-716C2D093EB3}">
      <dgm:prSet/>
      <dgm:spPr/>
      <dgm:t>
        <a:bodyPr/>
        <a:lstStyle/>
        <a:p>
          <a:endParaRPr lang="en-US"/>
        </a:p>
      </dgm:t>
    </dgm:pt>
    <dgm:pt modelId="{D159979A-C339-4A9A-87F6-6E1A1070C50E}">
      <dgm:prSet/>
      <dgm:spPr/>
      <dgm:t>
        <a:bodyPr anchor="ctr"/>
        <a:lstStyle/>
        <a:p>
          <a:pPr>
            <a:lnSpc>
              <a:spcPct val="100000"/>
            </a:lnSpc>
          </a:pPr>
          <a:r>
            <a:rPr lang="en-GB"/>
            <a:t>Automate user tasks</a:t>
          </a:r>
          <a:endParaRPr lang="en-US"/>
        </a:p>
      </dgm:t>
    </dgm:pt>
    <dgm:pt modelId="{AFFF3B2E-D0CB-46CC-9200-2BA7F12D0CAC}" type="parTrans" cxnId="{6F1376D5-5E16-4956-BDB3-E1D5DAB5C5B4}">
      <dgm:prSet/>
      <dgm:spPr/>
      <dgm:t>
        <a:bodyPr/>
        <a:lstStyle/>
        <a:p>
          <a:endParaRPr lang="en-US"/>
        </a:p>
      </dgm:t>
    </dgm:pt>
    <dgm:pt modelId="{232392B3-2628-491D-A4B6-0B3EBD707919}" type="sibTrans" cxnId="{6F1376D5-5E16-4956-BDB3-E1D5DAB5C5B4}">
      <dgm:prSet/>
      <dgm:spPr/>
      <dgm:t>
        <a:bodyPr/>
        <a:lstStyle/>
        <a:p>
          <a:endParaRPr lang="en-US"/>
        </a:p>
      </dgm:t>
    </dgm:pt>
    <dgm:pt modelId="{D3A168A1-2F83-484D-8B90-A6091C932556}">
      <dgm:prSet/>
      <dgm:spPr/>
      <dgm:t>
        <a:bodyPr anchor="ctr"/>
        <a:lstStyle/>
        <a:p>
          <a:pPr>
            <a:lnSpc>
              <a:spcPct val="100000"/>
            </a:lnSpc>
          </a:pPr>
          <a:r>
            <a:rPr lang="en-GB"/>
            <a:t>New DWH</a:t>
          </a:r>
          <a:endParaRPr lang="en-US"/>
        </a:p>
      </dgm:t>
    </dgm:pt>
    <dgm:pt modelId="{09AEBDE8-B089-47C0-AA60-A209E52286EC}" type="parTrans" cxnId="{D5C02E90-C883-4ADA-AF65-0409BDD76124}">
      <dgm:prSet/>
      <dgm:spPr/>
      <dgm:t>
        <a:bodyPr/>
        <a:lstStyle/>
        <a:p>
          <a:endParaRPr lang="en-US"/>
        </a:p>
      </dgm:t>
    </dgm:pt>
    <dgm:pt modelId="{2EF16E37-77A1-4152-8B88-E7D6C019DF13}" type="sibTrans" cxnId="{D5C02E90-C883-4ADA-AF65-0409BDD76124}">
      <dgm:prSet/>
      <dgm:spPr/>
      <dgm:t>
        <a:bodyPr/>
        <a:lstStyle/>
        <a:p>
          <a:endParaRPr lang="en-US"/>
        </a:p>
      </dgm:t>
    </dgm:pt>
    <dgm:pt modelId="{C15DBB29-8C5D-4357-98CD-4DFCAE45942B}">
      <dgm:prSet/>
      <dgm:spPr/>
      <dgm:t>
        <a:bodyPr anchor="ctr"/>
        <a:lstStyle/>
        <a:p>
          <a:pPr>
            <a:lnSpc>
              <a:spcPct val="100000"/>
            </a:lnSpc>
          </a:pPr>
          <a:r>
            <a:rPr lang="en-GB"/>
            <a:t>Outsourcing shipping</a:t>
          </a:r>
          <a:endParaRPr lang="en-US"/>
        </a:p>
      </dgm:t>
    </dgm:pt>
    <dgm:pt modelId="{1347F471-A1B7-4D11-B4F4-62CA7B5F52C6}" type="parTrans" cxnId="{2D554C16-0BB1-4E36-82C0-D8E1DA86EB34}">
      <dgm:prSet/>
      <dgm:spPr/>
      <dgm:t>
        <a:bodyPr/>
        <a:lstStyle/>
        <a:p>
          <a:endParaRPr lang="en-US"/>
        </a:p>
      </dgm:t>
    </dgm:pt>
    <dgm:pt modelId="{874A9DEE-CB64-4D8A-87A6-B3EBC2BE626D}" type="sibTrans" cxnId="{2D554C16-0BB1-4E36-82C0-D8E1DA86EB34}">
      <dgm:prSet/>
      <dgm:spPr/>
      <dgm:t>
        <a:bodyPr/>
        <a:lstStyle/>
        <a:p>
          <a:endParaRPr lang="en-US"/>
        </a:p>
      </dgm:t>
    </dgm:pt>
    <dgm:pt modelId="{A9484575-21B8-4975-93F2-AC283A5D1BDB}" type="pres">
      <dgm:prSet presAssocID="{04D36BFF-6F64-4F6A-93DA-68ECB35F7932}" presName="root" presStyleCnt="0">
        <dgm:presLayoutVars>
          <dgm:dir/>
          <dgm:resizeHandles val="exact"/>
        </dgm:presLayoutVars>
      </dgm:prSet>
      <dgm:spPr/>
    </dgm:pt>
    <dgm:pt modelId="{D122AB90-8728-4B1B-A79E-7C380A88F5F6}" type="pres">
      <dgm:prSet presAssocID="{266E2DCB-67CA-4703-A9B8-72CE37BF2BBC}" presName="compNode" presStyleCnt="0"/>
      <dgm:spPr/>
    </dgm:pt>
    <dgm:pt modelId="{F42B0E49-8F05-482D-9A29-46D2C4766F32}" type="pres">
      <dgm:prSet presAssocID="{266E2DCB-67CA-4703-A9B8-72CE37BF2BBC}" presName="bgRect" presStyleLbl="bgShp" presStyleIdx="0" presStyleCnt="4"/>
      <dgm:spPr/>
    </dgm:pt>
    <dgm:pt modelId="{7CEB7046-456E-494A-B59F-02FAF2D3B9C6}" type="pres">
      <dgm:prSet presAssocID="{266E2DCB-67CA-4703-A9B8-72CE37BF2BB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x"/>
        </a:ext>
      </dgm:extLst>
    </dgm:pt>
    <dgm:pt modelId="{7627FE06-8D3C-48FE-955F-EC42F0B8A742}" type="pres">
      <dgm:prSet presAssocID="{266E2DCB-67CA-4703-A9B8-72CE37BF2BBC}" presName="spaceRect" presStyleCnt="0"/>
      <dgm:spPr/>
    </dgm:pt>
    <dgm:pt modelId="{5EF4E508-AFD0-45BA-8F06-569250ACE02A}" type="pres">
      <dgm:prSet presAssocID="{266E2DCB-67CA-4703-A9B8-72CE37BF2BBC}" presName="parTx" presStyleLbl="revTx" presStyleIdx="0" presStyleCnt="4">
        <dgm:presLayoutVars>
          <dgm:chMax val="0"/>
          <dgm:chPref val="0"/>
        </dgm:presLayoutVars>
      </dgm:prSet>
      <dgm:spPr/>
    </dgm:pt>
    <dgm:pt modelId="{4F837DDD-8455-48DA-AFE3-08254F13D387}" type="pres">
      <dgm:prSet presAssocID="{31394B7D-E9FC-46A1-B5AC-EBACB6863A68}" presName="sibTrans" presStyleCnt="0"/>
      <dgm:spPr/>
    </dgm:pt>
    <dgm:pt modelId="{B964BE4C-9C93-493F-80D8-D24B474E1F1D}" type="pres">
      <dgm:prSet presAssocID="{D159979A-C339-4A9A-87F6-6E1A1070C50E}" presName="compNode" presStyleCnt="0"/>
      <dgm:spPr/>
    </dgm:pt>
    <dgm:pt modelId="{2F1893C0-890B-4FAE-BB6C-CA447B458F1B}" type="pres">
      <dgm:prSet presAssocID="{D159979A-C339-4A9A-87F6-6E1A1070C50E}" presName="bgRect" presStyleLbl="bgShp" presStyleIdx="1" presStyleCnt="4"/>
      <dgm:spPr/>
    </dgm:pt>
    <dgm:pt modelId="{BC02F56B-D0C6-41C1-94F4-AB4071670818}" type="pres">
      <dgm:prSet presAssocID="{D159979A-C339-4A9A-87F6-6E1A1070C50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A90D16CD-B783-489B-996A-289BF5559012}" type="pres">
      <dgm:prSet presAssocID="{D159979A-C339-4A9A-87F6-6E1A1070C50E}" presName="spaceRect" presStyleCnt="0"/>
      <dgm:spPr/>
    </dgm:pt>
    <dgm:pt modelId="{A9984D05-54CB-4EE7-A6BF-7A0F527DC337}" type="pres">
      <dgm:prSet presAssocID="{D159979A-C339-4A9A-87F6-6E1A1070C50E}" presName="parTx" presStyleLbl="revTx" presStyleIdx="1" presStyleCnt="4">
        <dgm:presLayoutVars>
          <dgm:chMax val="0"/>
          <dgm:chPref val="0"/>
        </dgm:presLayoutVars>
      </dgm:prSet>
      <dgm:spPr/>
    </dgm:pt>
    <dgm:pt modelId="{F363447D-BADE-4427-9F78-E18EE0A03B8A}" type="pres">
      <dgm:prSet presAssocID="{232392B3-2628-491D-A4B6-0B3EBD707919}" presName="sibTrans" presStyleCnt="0"/>
      <dgm:spPr/>
    </dgm:pt>
    <dgm:pt modelId="{8D244917-D0E1-4BEA-8CDA-7FF5D91408A7}" type="pres">
      <dgm:prSet presAssocID="{D3A168A1-2F83-484D-8B90-A6091C932556}" presName="compNode" presStyleCnt="0"/>
      <dgm:spPr/>
    </dgm:pt>
    <dgm:pt modelId="{CCA1BCAC-AABB-4535-9683-EE7019296DBA}" type="pres">
      <dgm:prSet presAssocID="{D3A168A1-2F83-484D-8B90-A6091C932556}" presName="bgRect" presStyleLbl="bgShp" presStyleIdx="2" presStyleCnt="4"/>
      <dgm:spPr/>
    </dgm:pt>
    <dgm:pt modelId="{16EDB5B8-D360-415A-B0F6-25B1759E1DE6}" type="pres">
      <dgm:prSet presAssocID="{D3A168A1-2F83-484D-8B90-A6091C93255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Database"/>
        </a:ext>
      </dgm:extLst>
    </dgm:pt>
    <dgm:pt modelId="{58082110-E6FF-4FB5-BFFE-43CF888A4B8D}" type="pres">
      <dgm:prSet presAssocID="{D3A168A1-2F83-484D-8B90-A6091C932556}" presName="spaceRect" presStyleCnt="0"/>
      <dgm:spPr/>
    </dgm:pt>
    <dgm:pt modelId="{54FB8A9C-B41A-4E8C-A7EE-3968BA9FB865}" type="pres">
      <dgm:prSet presAssocID="{D3A168A1-2F83-484D-8B90-A6091C932556}" presName="parTx" presStyleLbl="revTx" presStyleIdx="2" presStyleCnt="4">
        <dgm:presLayoutVars>
          <dgm:chMax val="0"/>
          <dgm:chPref val="0"/>
        </dgm:presLayoutVars>
      </dgm:prSet>
      <dgm:spPr/>
    </dgm:pt>
    <dgm:pt modelId="{73894471-F00E-42BC-B2C5-C715C6B3DF74}" type="pres">
      <dgm:prSet presAssocID="{2EF16E37-77A1-4152-8B88-E7D6C019DF13}" presName="sibTrans" presStyleCnt="0"/>
      <dgm:spPr/>
    </dgm:pt>
    <dgm:pt modelId="{7D6AAB68-D818-4064-ACC5-2CD6DCF97914}" type="pres">
      <dgm:prSet presAssocID="{C15DBB29-8C5D-4357-98CD-4DFCAE45942B}" presName="compNode" presStyleCnt="0"/>
      <dgm:spPr/>
    </dgm:pt>
    <dgm:pt modelId="{F8BEA731-4C27-4CFE-8EFB-F6E7832665CE}" type="pres">
      <dgm:prSet presAssocID="{C15DBB29-8C5D-4357-98CD-4DFCAE45942B}" presName="bgRect" presStyleLbl="bgShp" presStyleIdx="3" presStyleCnt="4"/>
      <dgm:spPr/>
    </dgm:pt>
    <dgm:pt modelId="{93E5632E-CE2A-4BB0-9CF8-B383534D9C38}" type="pres">
      <dgm:prSet presAssocID="{C15DBB29-8C5D-4357-98CD-4DFCAE45942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ruck"/>
        </a:ext>
      </dgm:extLst>
    </dgm:pt>
    <dgm:pt modelId="{4685F81E-F549-46E6-9166-2154A7D90306}" type="pres">
      <dgm:prSet presAssocID="{C15DBB29-8C5D-4357-98CD-4DFCAE45942B}" presName="spaceRect" presStyleCnt="0"/>
      <dgm:spPr/>
    </dgm:pt>
    <dgm:pt modelId="{CB5830B2-AA1A-402C-91E9-50550FB6A291}" type="pres">
      <dgm:prSet presAssocID="{C15DBB29-8C5D-4357-98CD-4DFCAE45942B}" presName="parTx" presStyleLbl="revTx" presStyleIdx="3" presStyleCnt="4">
        <dgm:presLayoutVars>
          <dgm:chMax val="0"/>
          <dgm:chPref val="0"/>
        </dgm:presLayoutVars>
      </dgm:prSet>
      <dgm:spPr/>
    </dgm:pt>
  </dgm:ptLst>
  <dgm:cxnLst>
    <dgm:cxn modelId="{2D554C16-0BB1-4E36-82C0-D8E1DA86EB34}" srcId="{04D36BFF-6F64-4F6A-93DA-68ECB35F7932}" destId="{C15DBB29-8C5D-4357-98CD-4DFCAE45942B}" srcOrd="3" destOrd="0" parTransId="{1347F471-A1B7-4D11-B4F4-62CA7B5F52C6}" sibTransId="{874A9DEE-CB64-4D8A-87A6-B3EBC2BE626D}"/>
    <dgm:cxn modelId="{4C82641E-AC7E-8B46-9BB1-4C1CCEB65B27}" type="presOf" srcId="{04D36BFF-6F64-4F6A-93DA-68ECB35F7932}" destId="{A9484575-21B8-4975-93F2-AC283A5D1BDB}" srcOrd="0" destOrd="0" presId="urn:microsoft.com/office/officeart/2018/2/layout/IconVerticalSolidList"/>
    <dgm:cxn modelId="{C3B7846F-81F0-7842-A96D-85797E89FD1B}" type="presOf" srcId="{D3A168A1-2F83-484D-8B90-A6091C932556}" destId="{54FB8A9C-B41A-4E8C-A7EE-3968BA9FB865}" srcOrd="0" destOrd="0" presId="urn:microsoft.com/office/officeart/2018/2/layout/IconVerticalSolidList"/>
    <dgm:cxn modelId="{15594E70-40EC-3543-98D5-E8C0D87973AD}" type="presOf" srcId="{D159979A-C339-4A9A-87F6-6E1A1070C50E}" destId="{A9984D05-54CB-4EE7-A6BF-7A0F527DC337}" srcOrd="0" destOrd="0" presId="urn:microsoft.com/office/officeart/2018/2/layout/IconVerticalSolidList"/>
    <dgm:cxn modelId="{3CCE2B76-26C9-C44A-A800-15D54369F3D9}" type="presOf" srcId="{266E2DCB-67CA-4703-A9B8-72CE37BF2BBC}" destId="{5EF4E508-AFD0-45BA-8F06-569250ACE02A}" srcOrd="0" destOrd="0" presId="urn:microsoft.com/office/officeart/2018/2/layout/IconVerticalSolidList"/>
    <dgm:cxn modelId="{D5C02E90-C883-4ADA-AF65-0409BDD76124}" srcId="{04D36BFF-6F64-4F6A-93DA-68ECB35F7932}" destId="{D3A168A1-2F83-484D-8B90-A6091C932556}" srcOrd="2" destOrd="0" parTransId="{09AEBDE8-B089-47C0-AA60-A209E52286EC}" sibTransId="{2EF16E37-77A1-4152-8B88-E7D6C019DF13}"/>
    <dgm:cxn modelId="{6F1376D5-5E16-4956-BDB3-E1D5DAB5C5B4}" srcId="{04D36BFF-6F64-4F6A-93DA-68ECB35F7932}" destId="{D159979A-C339-4A9A-87F6-6E1A1070C50E}" srcOrd="1" destOrd="0" parTransId="{AFFF3B2E-D0CB-46CC-9200-2BA7F12D0CAC}" sibTransId="{232392B3-2628-491D-A4B6-0B3EBD707919}"/>
    <dgm:cxn modelId="{D73FB7F8-1415-404F-BC5C-F15DF6345B1F}" type="presOf" srcId="{C15DBB29-8C5D-4357-98CD-4DFCAE45942B}" destId="{CB5830B2-AA1A-402C-91E9-50550FB6A291}" srcOrd="0" destOrd="0" presId="urn:microsoft.com/office/officeart/2018/2/layout/IconVerticalSolidList"/>
    <dgm:cxn modelId="{5A6403FE-C19D-4FE4-AF7C-716C2D093EB3}" srcId="{04D36BFF-6F64-4F6A-93DA-68ECB35F7932}" destId="{266E2DCB-67CA-4703-A9B8-72CE37BF2BBC}" srcOrd="0" destOrd="0" parTransId="{C2C5CD30-B2A5-4A29-B4E9-8734DA21DD50}" sibTransId="{31394B7D-E9FC-46A1-B5AC-EBACB6863A68}"/>
    <dgm:cxn modelId="{6461D76D-6EA4-864D-8122-A0D1594E3F5F}" type="presParOf" srcId="{A9484575-21B8-4975-93F2-AC283A5D1BDB}" destId="{D122AB90-8728-4B1B-A79E-7C380A88F5F6}" srcOrd="0" destOrd="0" presId="urn:microsoft.com/office/officeart/2018/2/layout/IconVerticalSolidList"/>
    <dgm:cxn modelId="{3D8736A7-3A4F-0546-BAF0-BC9DDAD7B7B7}" type="presParOf" srcId="{D122AB90-8728-4B1B-A79E-7C380A88F5F6}" destId="{F42B0E49-8F05-482D-9A29-46D2C4766F32}" srcOrd="0" destOrd="0" presId="urn:microsoft.com/office/officeart/2018/2/layout/IconVerticalSolidList"/>
    <dgm:cxn modelId="{798CA8AD-AD46-CA4B-9923-62025DA80297}" type="presParOf" srcId="{D122AB90-8728-4B1B-A79E-7C380A88F5F6}" destId="{7CEB7046-456E-494A-B59F-02FAF2D3B9C6}" srcOrd="1" destOrd="0" presId="urn:microsoft.com/office/officeart/2018/2/layout/IconVerticalSolidList"/>
    <dgm:cxn modelId="{39552E27-91C4-9744-83AA-A2D04091C873}" type="presParOf" srcId="{D122AB90-8728-4B1B-A79E-7C380A88F5F6}" destId="{7627FE06-8D3C-48FE-955F-EC42F0B8A742}" srcOrd="2" destOrd="0" presId="urn:microsoft.com/office/officeart/2018/2/layout/IconVerticalSolidList"/>
    <dgm:cxn modelId="{CD34BE5C-7452-644A-ADE4-B64CAC16E1D5}" type="presParOf" srcId="{D122AB90-8728-4B1B-A79E-7C380A88F5F6}" destId="{5EF4E508-AFD0-45BA-8F06-569250ACE02A}" srcOrd="3" destOrd="0" presId="urn:microsoft.com/office/officeart/2018/2/layout/IconVerticalSolidList"/>
    <dgm:cxn modelId="{F89AF6E8-E423-E445-B6B8-3B3C502F2999}" type="presParOf" srcId="{A9484575-21B8-4975-93F2-AC283A5D1BDB}" destId="{4F837DDD-8455-48DA-AFE3-08254F13D387}" srcOrd="1" destOrd="0" presId="urn:microsoft.com/office/officeart/2018/2/layout/IconVerticalSolidList"/>
    <dgm:cxn modelId="{B476F538-712E-DA41-8A9F-A8530DABAD27}" type="presParOf" srcId="{A9484575-21B8-4975-93F2-AC283A5D1BDB}" destId="{B964BE4C-9C93-493F-80D8-D24B474E1F1D}" srcOrd="2" destOrd="0" presId="urn:microsoft.com/office/officeart/2018/2/layout/IconVerticalSolidList"/>
    <dgm:cxn modelId="{1B276D55-67D6-4648-A64B-5F54D2A6E82A}" type="presParOf" srcId="{B964BE4C-9C93-493F-80D8-D24B474E1F1D}" destId="{2F1893C0-890B-4FAE-BB6C-CA447B458F1B}" srcOrd="0" destOrd="0" presId="urn:microsoft.com/office/officeart/2018/2/layout/IconVerticalSolidList"/>
    <dgm:cxn modelId="{DF0C50B2-A112-0644-89FA-2D83C91BD216}" type="presParOf" srcId="{B964BE4C-9C93-493F-80D8-D24B474E1F1D}" destId="{BC02F56B-D0C6-41C1-94F4-AB4071670818}" srcOrd="1" destOrd="0" presId="urn:microsoft.com/office/officeart/2018/2/layout/IconVerticalSolidList"/>
    <dgm:cxn modelId="{27EC98A6-3CC3-AF4A-AD4A-6F0BA9459DC2}" type="presParOf" srcId="{B964BE4C-9C93-493F-80D8-D24B474E1F1D}" destId="{A90D16CD-B783-489B-996A-289BF5559012}" srcOrd="2" destOrd="0" presId="urn:microsoft.com/office/officeart/2018/2/layout/IconVerticalSolidList"/>
    <dgm:cxn modelId="{1833059D-2782-154C-8CE7-59AE522114A3}" type="presParOf" srcId="{B964BE4C-9C93-493F-80D8-D24B474E1F1D}" destId="{A9984D05-54CB-4EE7-A6BF-7A0F527DC337}" srcOrd="3" destOrd="0" presId="urn:microsoft.com/office/officeart/2018/2/layout/IconVerticalSolidList"/>
    <dgm:cxn modelId="{68EDCD45-4EC1-A546-8006-0E66C6730F07}" type="presParOf" srcId="{A9484575-21B8-4975-93F2-AC283A5D1BDB}" destId="{F363447D-BADE-4427-9F78-E18EE0A03B8A}" srcOrd="3" destOrd="0" presId="urn:microsoft.com/office/officeart/2018/2/layout/IconVerticalSolidList"/>
    <dgm:cxn modelId="{363CF5BA-9F3F-0944-995E-3D0713A3DF6B}" type="presParOf" srcId="{A9484575-21B8-4975-93F2-AC283A5D1BDB}" destId="{8D244917-D0E1-4BEA-8CDA-7FF5D91408A7}" srcOrd="4" destOrd="0" presId="urn:microsoft.com/office/officeart/2018/2/layout/IconVerticalSolidList"/>
    <dgm:cxn modelId="{EAF273BC-A71A-4349-A3E8-25A31D5274AD}" type="presParOf" srcId="{8D244917-D0E1-4BEA-8CDA-7FF5D91408A7}" destId="{CCA1BCAC-AABB-4535-9683-EE7019296DBA}" srcOrd="0" destOrd="0" presId="urn:microsoft.com/office/officeart/2018/2/layout/IconVerticalSolidList"/>
    <dgm:cxn modelId="{55D8FCC2-3307-754F-B5AD-5FCE36EF7FC8}" type="presParOf" srcId="{8D244917-D0E1-4BEA-8CDA-7FF5D91408A7}" destId="{16EDB5B8-D360-415A-B0F6-25B1759E1DE6}" srcOrd="1" destOrd="0" presId="urn:microsoft.com/office/officeart/2018/2/layout/IconVerticalSolidList"/>
    <dgm:cxn modelId="{CDB6B24A-1157-764A-B5FA-2DD902235FAA}" type="presParOf" srcId="{8D244917-D0E1-4BEA-8CDA-7FF5D91408A7}" destId="{58082110-E6FF-4FB5-BFFE-43CF888A4B8D}" srcOrd="2" destOrd="0" presId="urn:microsoft.com/office/officeart/2018/2/layout/IconVerticalSolidList"/>
    <dgm:cxn modelId="{B0B01787-47E6-6B42-B232-81E5A8FE1741}" type="presParOf" srcId="{8D244917-D0E1-4BEA-8CDA-7FF5D91408A7}" destId="{54FB8A9C-B41A-4E8C-A7EE-3968BA9FB865}" srcOrd="3" destOrd="0" presId="urn:microsoft.com/office/officeart/2018/2/layout/IconVerticalSolidList"/>
    <dgm:cxn modelId="{776F4F13-9A1D-5943-8620-5A5B2AC96A0F}" type="presParOf" srcId="{A9484575-21B8-4975-93F2-AC283A5D1BDB}" destId="{73894471-F00E-42BC-B2C5-C715C6B3DF74}" srcOrd="5" destOrd="0" presId="urn:microsoft.com/office/officeart/2018/2/layout/IconVerticalSolidList"/>
    <dgm:cxn modelId="{FC8CA514-8B57-9147-8BFE-30A65115FDC4}" type="presParOf" srcId="{A9484575-21B8-4975-93F2-AC283A5D1BDB}" destId="{7D6AAB68-D818-4064-ACC5-2CD6DCF97914}" srcOrd="6" destOrd="0" presId="urn:microsoft.com/office/officeart/2018/2/layout/IconVerticalSolidList"/>
    <dgm:cxn modelId="{78B08403-B40A-504C-8E2B-7E21FE89B05E}" type="presParOf" srcId="{7D6AAB68-D818-4064-ACC5-2CD6DCF97914}" destId="{F8BEA731-4C27-4CFE-8EFB-F6E7832665CE}" srcOrd="0" destOrd="0" presId="urn:microsoft.com/office/officeart/2018/2/layout/IconVerticalSolidList"/>
    <dgm:cxn modelId="{BD0E608F-7770-4F4B-9D37-76D96BF704ED}" type="presParOf" srcId="{7D6AAB68-D818-4064-ACC5-2CD6DCF97914}" destId="{93E5632E-CE2A-4BB0-9CF8-B383534D9C38}" srcOrd="1" destOrd="0" presId="urn:microsoft.com/office/officeart/2018/2/layout/IconVerticalSolidList"/>
    <dgm:cxn modelId="{6BDA2FC1-D9C6-FA49-86A8-DC480B7B435D}" type="presParOf" srcId="{7D6AAB68-D818-4064-ACC5-2CD6DCF97914}" destId="{4685F81E-F549-46E6-9166-2154A7D90306}" srcOrd="2" destOrd="0" presId="urn:microsoft.com/office/officeart/2018/2/layout/IconVerticalSolidList"/>
    <dgm:cxn modelId="{B970398B-63C6-C54A-ADB5-952CC5B3A935}" type="presParOf" srcId="{7D6AAB68-D818-4064-ACC5-2CD6DCF97914}" destId="{CB5830B2-AA1A-402C-91E9-50550FB6A291}"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E983A203-C5FC-4ADB-A2D7-F02D5A0C4F2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8DDCB5B-3B8E-4B31-A7CF-5B1B8ECD205C}">
      <dgm:prSet/>
      <dgm:spPr/>
      <dgm:t>
        <a:bodyPr/>
        <a:lstStyle/>
        <a:p>
          <a:pPr>
            <a:lnSpc>
              <a:spcPct val="100000"/>
            </a:lnSpc>
          </a:pPr>
          <a:r>
            <a:rPr lang="en-GB" baseline="0"/>
            <a:t>To set ourselves up to the newest BI standards we want to opt for a DWH instead of separate DBs</a:t>
          </a:r>
          <a:endParaRPr lang="en-US"/>
        </a:p>
      </dgm:t>
    </dgm:pt>
    <dgm:pt modelId="{34453572-053F-4379-A09B-2DEDDD132A0F}" type="parTrans" cxnId="{AD2A650E-17AC-4D37-A507-61A3096AAD31}">
      <dgm:prSet/>
      <dgm:spPr/>
      <dgm:t>
        <a:bodyPr/>
        <a:lstStyle/>
        <a:p>
          <a:endParaRPr lang="en-US"/>
        </a:p>
      </dgm:t>
    </dgm:pt>
    <dgm:pt modelId="{1A064A57-1510-47ED-BA17-E9BC5C869CC5}" type="sibTrans" cxnId="{AD2A650E-17AC-4D37-A507-61A3096AAD31}">
      <dgm:prSet/>
      <dgm:spPr/>
      <dgm:t>
        <a:bodyPr/>
        <a:lstStyle/>
        <a:p>
          <a:endParaRPr lang="en-US"/>
        </a:p>
      </dgm:t>
    </dgm:pt>
    <dgm:pt modelId="{98597AE9-C7CF-4856-9513-8A60B68BFF3E}">
      <dgm:prSet/>
      <dgm:spPr/>
      <dgm:t>
        <a:bodyPr/>
        <a:lstStyle/>
        <a:p>
          <a:pPr>
            <a:lnSpc>
              <a:spcPct val="100000"/>
            </a:lnSpc>
          </a:pPr>
          <a:r>
            <a:rPr lang="en-GB" baseline="0"/>
            <a:t>The DWH will act as a single source of truth eliminating redundant data and mistakes</a:t>
          </a:r>
          <a:endParaRPr lang="en-US"/>
        </a:p>
      </dgm:t>
    </dgm:pt>
    <dgm:pt modelId="{DE4AFA78-42D0-46F1-896C-B338BDC423D4}" type="parTrans" cxnId="{CF426DA3-C243-4713-8A62-0C6521012523}">
      <dgm:prSet/>
      <dgm:spPr/>
      <dgm:t>
        <a:bodyPr/>
        <a:lstStyle/>
        <a:p>
          <a:endParaRPr lang="en-US"/>
        </a:p>
      </dgm:t>
    </dgm:pt>
    <dgm:pt modelId="{3D5FC7B9-0507-4257-9A4A-38565F4CC441}" type="sibTrans" cxnId="{CF426DA3-C243-4713-8A62-0C6521012523}">
      <dgm:prSet/>
      <dgm:spPr/>
      <dgm:t>
        <a:bodyPr/>
        <a:lstStyle/>
        <a:p>
          <a:endParaRPr lang="en-US"/>
        </a:p>
      </dgm:t>
    </dgm:pt>
    <dgm:pt modelId="{E73F2DFB-6A48-46B8-9D0E-B8AB4BC77B00}">
      <dgm:prSet/>
      <dgm:spPr/>
      <dgm:t>
        <a:bodyPr/>
        <a:lstStyle/>
        <a:p>
          <a:pPr>
            <a:lnSpc>
              <a:spcPct val="100000"/>
            </a:lnSpc>
          </a:pPr>
          <a:r>
            <a:rPr lang="en-GB" baseline="0"/>
            <a:t>Opportunity to clean up our data structures to enhance data quality and consistency</a:t>
          </a:r>
          <a:endParaRPr lang="en-US"/>
        </a:p>
      </dgm:t>
    </dgm:pt>
    <dgm:pt modelId="{47C09125-F762-40B6-983F-DF7A69B862E0}" type="parTrans" cxnId="{C63DC2E7-4A40-49E7-87EC-F1A0DF8EC62F}">
      <dgm:prSet/>
      <dgm:spPr/>
      <dgm:t>
        <a:bodyPr/>
        <a:lstStyle/>
        <a:p>
          <a:endParaRPr lang="en-US"/>
        </a:p>
      </dgm:t>
    </dgm:pt>
    <dgm:pt modelId="{FE50E5C8-BF4A-4ECD-BF20-06C407A3AE3A}" type="sibTrans" cxnId="{C63DC2E7-4A40-49E7-87EC-F1A0DF8EC62F}">
      <dgm:prSet/>
      <dgm:spPr/>
      <dgm:t>
        <a:bodyPr/>
        <a:lstStyle/>
        <a:p>
          <a:endParaRPr lang="en-US"/>
        </a:p>
      </dgm:t>
    </dgm:pt>
    <dgm:pt modelId="{E0D884A1-4857-47D4-992A-8B57A00BF38E}">
      <dgm:prSet/>
      <dgm:spPr/>
      <dgm:t>
        <a:bodyPr/>
        <a:lstStyle/>
        <a:p>
          <a:pPr>
            <a:lnSpc>
              <a:spcPct val="100000"/>
            </a:lnSpc>
          </a:pPr>
          <a:r>
            <a:rPr lang="en-GB" baseline="0"/>
            <a:t>It will enhance decision making due to better insights and allow for more confident forecasting</a:t>
          </a:r>
          <a:endParaRPr lang="en-US"/>
        </a:p>
      </dgm:t>
    </dgm:pt>
    <dgm:pt modelId="{F23A16C8-DECC-4C56-84B5-A9083007D8E0}" type="parTrans" cxnId="{3FBAC4F3-B116-47EA-8F79-08D4EB5DB870}">
      <dgm:prSet/>
      <dgm:spPr/>
      <dgm:t>
        <a:bodyPr/>
        <a:lstStyle/>
        <a:p>
          <a:endParaRPr lang="en-US"/>
        </a:p>
      </dgm:t>
    </dgm:pt>
    <dgm:pt modelId="{8B26B6A2-07F3-4DB4-97E2-B6C7B6475358}" type="sibTrans" cxnId="{3FBAC4F3-B116-47EA-8F79-08D4EB5DB870}">
      <dgm:prSet/>
      <dgm:spPr/>
      <dgm:t>
        <a:bodyPr/>
        <a:lstStyle/>
        <a:p>
          <a:endParaRPr lang="en-US"/>
        </a:p>
      </dgm:t>
    </dgm:pt>
    <dgm:pt modelId="{B0908B2D-0A30-4CA8-B6C5-70CA81C30439}" type="pres">
      <dgm:prSet presAssocID="{E983A203-C5FC-4ADB-A2D7-F02D5A0C4F2E}" presName="root" presStyleCnt="0">
        <dgm:presLayoutVars>
          <dgm:dir/>
          <dgm:resizeHandles val="exact"/>
        </dgm:presLayoutVars>
      </dgm:prSet>
      <dgm:spPr/>
    </dgm:pt>
    <dgm:pt modelId="{A4114BA0-8627-46F5-B813-5F1B2ED241B3}" type="pres">
      <dgm:prSet presAssocID="{58DDCB5B-3B8E-4B31-A7CF-5B1B8ECD205C}" presName="compNode" presStyleCnt="0"/>
      <dgm:spPr/>
    </dgm:pt>
    <dgm:pt modelId="{5CB8338D-1D8A-488F-9526-4ABEFCAD8F3E}" type="pres">
      <dgm:prSet presAssocID="{58DDCB5B-3B8E-4B31-A7CF-5B1B8ECD205C}" presName="bgRect" presStyleLbl="bgShp" presStyleIdx="0" presStyleCnt="4"/>
      <dgm:spPr/>
    </dgm:pt>
    <dgm:pt modelId="{A47EE00D-76C5-4F65-AC28-83BFA6BFE93D}" type="pres">
      <dgm:prSet presAssocID="{58DDCB5B-3B8E-4B31-A7CF-5B1B8ECD205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FC393E26-F375-4C1E-A9E8-D42499A89AEB}" type="pres">
      <dgm:prSet presAssocID="{58DDCB5B-3B8E-4B31-A7CF-5B1B8ECD205C}" presName="spaceRect" presStyleCnt="0"/>
      <dgm:spPr/>
    </dgm:pt>
    <dgm:pt modelId="{0EE0DE98-3C01-4A80-A22F-4FB8DBDEF32F}" type="pres">
      <dgm:prSet presAssocID="{58DDCB5B-3B8E-4B31-A7CF-5B1B8ECD205C}" presName="parTx" presStyleLbl="revTx" presStyleIdx="0" presStyleCnt="4">
        <dgm:presLayoutVars>
          <dgm:chMax val="0"/>
          <dgm:chPref val="0"/>
        </dgm:presLayoutVars>
      </dgm:prSet>
      <dgm:spPr/>
    </dgm:pt>
    <dgm:pt modelId="{DAC5D293-43E1-4AD6-BA55-33A3FC73055C}" type="pres">
      <dgm:prSet presAssocID="{1A064A57-1510-47ED-BA17-E9BC5C869CC5}" presName="sibTrans" presStyleCnt="0"/>
      <dgm:spPr/>
    </dgm:pt>
    <dgm:pt modelId="{68CEE22F-5D65-4BFB-991A-042BC4A4C795}" type="pres">
      <dgm:prSet presAssocID="{98597AE9-C7CF-4856-9513-8A60B68BFF3E}" presName="compNode" presStyleCnt="0"/>
      <dgm:spPr/>
    </dgm:pt>
    <dgm:pt modelId="{874265C4-4E2B-45A6-8D20-19553158A6EE}" type="pres">
      <dgm:prSet presAssocID="{98597AE9-C7CF-4856-9513-8A60B68BFF3E}" presName="bgRect" presStyleLbl="bgShp" presStyleIdx="1" presStyleCnt="4"/>
      <dgm:spPr/>
    </dgm:pt>
    <dgm:pt modelId="{FB772AB2-2761-458A-BB44-30893A2B5A8F}" type="pres">
      <dgm:prSet presAssocID="{98597AE9-C7CF-4856-9513-8A60B68BFF3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E41C4208-B808-4B1F-BE18-9F04D0924A59}" type="pres">
      <dgm:prSet presAssocID="{98597AE9-C7CF-4856-9513-8A60B68BFF3E}" presName="spaceRect" presStyleCnt="0"/>
      <dgm:spPr/>
    </dgm:pt>
    <dgm:pt modelId="{85596BE7-1348-441B-81E5-188A24749B0F}" type="pres">
      <dgm:prSet presAssocID="{98597AE9-C7CF-4856-9513-8A60B68BFF3E}" presName="parTx" presStyleLbl="revTx" presStyleIdx="1" presStyleCnt="4">
        <dgm:presLayoutVars>
          <dgm:chMax val="0"/>
          <dgm:chPref val="0"/>
        </dgm:presLayoutVars>
      </dgm:prSet>
      <dgm:spPr/>
    </dgm:pt>
    <dgm:pt modelId="{2C440652-FE2D-4467-A396-077D927C93A5}" type="pres">
      <dgm:prSet presAssocID="{3D5FC7B9-0507-4257-9A4A-38565F4CC441}" presName="sibTrans" presStyleCnt="0"/>
      <dgm:spPr/>
    </dgm:pt>
    <dgm:pt modelId="{119B393F-511E-46DF-AB8B-8F1D34AB0A4A}" type="pres">
      <dgm:prSet presAssocID="{E73F2DFB-6A48-46B8-9D0E-B8AB4BC77B00}" presName="compNode" presStyleCnt="0"/>
      <dgm:spPr/>
    </dgm:pt>
    <dgm:pt modelId="{5250363E-5E61-4674-8100-05301D1BFD9F}" type="pres">
      <dgm:prSet presAssocID="{E73F2DFB-6A48-46B8-9D0E-B8AB4BC77B00}" presName="bgRect" presStyleLbl="bgShp" presStyleIdx="2" presStyleCnt="4"/>
      <dgm:spPr/>
    </dgm:pt>
    <dgm:pt modelId="{E481CEFF-8E97-430E-8430-972A0C9B69D7}" type="pres">
      <dgm:prSet presAssocID="{E73F2DFB-6A48-46B8-9D0E-B8AB4BC77B0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DE237A11-7DB0-41AF-B57C-5254A813BDB0}" type="pres">
      <dgm:prSet presAssocID="{E73F2DFB-6A48-46B8-9D0E-B8AB4BC77B00}" presName="spaceRect" presStyleCnt="0"/>
      <dgm:spPr/>
    </dgm:pt>
    <dgm:pt modelId="{B796893C-CEF5-4A55-A13C-6CABCA3CFB56}" type="pres">
      <dgm:prSet presAssocID="{E73F2DFB-6A48-46B8-9D0E-B8AB4BC77B00}" presName="parTx" presStyleLbl="revTx" presStyleIdx="2" presStyleCnt="4">
        <dgm:presLayoutVars>
          <dgm:chMax val="0"/>
          <dgm:chPref val="0"/>
        </dgm:presLayoutVars>
      </dgm:prSet>
      <dgm:spPr/>
    </dgm:pt>
    <dgm:pt modelId="{87CA9D90-28C3-46B6-8F64-3FF47EE726E5}" type="pres">
      <dgm:prSet presAssocID="{FE50E5C8-BF4A-4ECD-BF20-06C407A3AE3A}" presName="sibTrans" presStyleCnt="0"/>
      <dgm:spPr/>
    </dgm:pt>
    <dgm:pt modelId="{6C9C39DD-8A2E-4D27-A541-37DA0EAD73CF}" type="pres">
      <dgm:prSet presAssocID="{E0D884A1-4857-47D4-992A-8B57A00BF38E}" presName="compNode" presStyleCnt="0"/>
      <dgm:spPr/>
    </dgm:pt>
    <dgm:pt modelId="{5D7CA134-11BF-4CF5-9627-FA340494E871}" type="pres">
      <dgm:prSet presAssocID="{E0D884A1-4857-47D4-992A-8B57A00BF38E}" presName="bgRect" presStyleLbl="bgShp" presStyleIdx="3" presStyleCnt="4"/>
      <dgm:spPr/>
    </dgm:pt>
    <dgm:pt modelId="{74F6DF4B-B8D3-4141-92E9-3737D3BD797F}" type="pres">
      <dgm:prSet presAssocID="{E0D884A1-4857-47D4-992A-8B57A00BF38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usiness Growth"/>
        </a:ext>
      </dgm:extLst>
    </dgm:pt>
    <dgm:pt modelId="{62B08A90-EF7A-420A-973F-9A40CE8DA90D}" type="pres">
      <dgm:prSet presAssocID="{E0D884A1-4857-47D4-992A-8B57A00BF38E}" presName="spaceRect" presStyleCnt="0"/>
      <dgm:spPr/>
    </dgm:pt>
    <dgm:pt modelId="{C127A4A8-691B-42AF-88CD-B78C34F02410}" type="pres">
      <dgm:prSet presAssocID="{E0D884A1-4857-47D4-992A-8B57A00BF38E}" presName="parTx" presStyleLbl="revTx" presStyleIdx="3" presStyleCnt="4">
        <dgm:presLayoutVars>
          <dgm:chMax val="0"/>
          <dgm:chPref val="0"/>
        </dgm:presLayoutVars>
      </dgm:prSet>
      <dgm:spPr/>
    </dgm:pt>
  </dgm:ptLst>
  <dgm:cxnLst>
    <dgm:cxn modelId="{AD2A650E-17AC-4D37-A507-61A3096AAD31}" srcId="{E983A203-C5FC-4ADB-A2D7-F02D5A0C4F2E}" destId="{58DDCB5B-3B8E-4B31-A7CF-5B1B8ECD205C}" srcOrd="0" destOrd="0" parTransId="{34453572-053F-4379-A09B-2DEDDD132A0F}" sibTransId="{1A064A57-1510-47ED-BA17-E9BC5C869CC5}"/>
    <dgm:cxn modelId="{0E0E1E2D-BBBE-F146-A8D4-63782E5715CA}" type="presOf" srcId="{E983A203-C5FC-4ADB-A2D7-F02D5A0C4F2E}" destId="{B0908B2D-0A30-4CA8-B6C5-70CA81C30439}" srcOrd="0" destOrd="0" presId="urn:microsoft.com/office/officeart/2018/2/layout/IconVerticalSolidList"/>
    <dgm:cxn modelId="{4EC11C57-6D9E-2242-84EB-FF056E41C963}" type="presOf" srcId="{E0D884A1-4857-47D4-992A-8B57A00BF38E}" destId="{C127A4A8-691B-42AF-88CD-B78C34F02410}" srcOrd="0" destOrd="0" presId="urn:microsoft.com/office/officeart/2018/2/layout/IconVerticalSolidList"/>
    <dgm:cxn modelId="{26EE0A92-8A5D-4D48-9246-74A30A265208}" type="presOf" srcId="{98597AE9-C7CF-4856-9513-8A60B68BFF3E}" destId="{85596BE7-1348-441B-81E5-188A24749B0F}" srcOrd="0" destOrd="0" presId="urn:microsoft.com/office/officeart/2018/2/layout/IconVerticalSolidList"/>
    <dgm:cxn modelId="{CF426DA3-C243-4713-8A62-0C6521012523}" srcId="{E983A203-C5FC-4ADB-A2D7-F02D5A0C4F2E}" destId="{98597AE9-C7CF-4856-9513-8A60B68BFF3E}" srcOrd="1" destOrd="0" parTransId="{DE4AFA78-42D0-46F1-896C-B338BDC423D4}" sibTransId="{3D5FC7B9-0507-4257-9A4A-38565F4CC441}"/>
    <dgm:cxn modelId="{0D6F1BB9-17AC-7F4D-A676-EDE69DDB782F}" type="presOf" srcId="{E73F2DFB-6A48-46B8-9D0E-B8AB4BC77B00}" destId="{B796893C-CEF5-4A55-A13C-6CABCA3CFB56}" srcOrd="0" destOrd="0" presId="urn:microsoft.com/office/officeart/2018/2/layout/IconVerticalSolidList"/>
    <dgm:cxn modelId="{0F55FDC4-E7BD-E149-BA4F-ECF44BF1AF4A}" type="presOf" srcId="{58DDCB5B-3B8E-4B31-A7CF-5B1B8ECD205C}" destId="{0EE0DE98-3C01-4A80-A22F-4FB8DBDEF32F}" srcOrd="0" destOrd="0" presId="urn:microsoft.com/office/officeart/2018/2/layout/IconVerticalSolidList"/>
    <dgm:cxn modelId="{C63DC2E7-4A40-49E7-87EC-F1A0DF8EC62F}" srcId="{E983A203-C5FC-4ADB-A2D7-F02D5A0C4F2E}" destId="{E73F2DFB-6A48-46B8-9D0E-B8AB4BC77B00}" srcOrd="2" destOrd="0" parTransId="{47C09125-F762-40B6-983F-DF7A69B862E0}" sibTransId="{FE50E5C8-BF4A-4ECD-BF20-06C407A3AE3A}"/>
    <dgm:cxn modelId="{3FBAC4F3-B116-47EA-8F79-08D4EB5DB870}" srcId="{E983A203-C5FC-4ADB-A2D7-F02D5A0C4F2E}" destId="{E0D884A1-4857-47D4-992A-8B57A00BF38E}" srcOrd="3" destOrd="0" parTransId="{F23A16C8-DECC-4C56-84B5-A9083007D8E0}" sibTransId="{8B26B6A2-07F3-4DB4-97E2-B6C7B6475358}"/>
    <dgm:cxn modelId="{9FE20538-4DC4-B94B-8DBF-AB33E246B8CE}" type="presParOf" srcId="{B0908B2D-0A30-4CA8-B6C5-70CA81C30439}" destId="{A4114BA0-8627-46F5-B813-5F1B2ED241B3}" srcOrd="0" destOrd="0" presId="urn:microsoft.com/office/officeart/2018/2/layout/IconVerticalSolidList"/>
    <dgm:cxn modelId="{986E3B5C-A2E6-204E-AFC8-08AC4D5AB472}" type="presParOf" srcId="{A4114BA0-8627-46F5-B813-5F1B2ED241B3}" destId="{5CB8338D-1D8A-488F-9526-4ABEFCAD8F3E}" srcOrd="0" destOrd="0" presId="urn:microsoft.com/office/officeart/2018/2/layout/IconVerticalSolidList"/>
    <dgm:cxn modelId="{84A1D3A1-811D-364A-B9B3-87643F46D5DD}" type="presParOf" srcId="{A4114BA0-8627-46F5-B813-5F1B2ED241B3}" destId="{A47EE00D-76C5-4F65-AC28-83BFA6BFE93D}" srcOrd="1" destOrd="0" presId="urn:microsoft.com/office/officeart/2018/2/layout/IconVerticalSolidList"/>
    <dgm:cxn modelId="{429C2BE2-F74D-4B4F-BDC1-EAAE7E824ACF}" type="presParOf" srcId="{A4114BA0-8627-46F5-B813-5F1B2ED241B3}" destId="{FC393E26-F375-4C1E-A9E8-D42499A89AEB}" srcOrd="2" destOrd="0" presId="urn:microsoft.com/office/officeart/2018/2/layout/IconVerticalSolidList"/>
    <dgm:cxn modelId="{B91C74D7-9668-C14E-9F1E-B458095D3072}" type="presParOf" srcId="{A4114BA0-8627-46F5-B813-5F1B2ED241B3}" destId="{0EE0DE98-3C01-4A80-A22F-4FB8DBDEF32F}" srcOrd="3" destOrd="0" presId="urn:microsoft.com/office/officeart/2018/2/layout/IconVerticalSolidList"/>
    <dgm:cxn modelId="{FD8659C3-D09B-A441-B247-FAE427CC9667}" type="presParOf" srcId="{B0908B2D-0A30-4CA8-B6C5-70CA81C30439}" destId="{DAC5D293-43E1-4AD6-BA55-33A3FC73055C}" srcOrd="1" destOrd="0" presId="urn:microsoft.com/office/officeart/2018/2/layout/IconVerticalSolidList"/>
    <dgm:cxn modelId="{AF4FB1C3-AAD5-1545-8381-B36AE960ABC7}" type="presParOf" srcId="{B0908B2D-0A30-4CA8-B6C5-70CA81C30439}" destId="{68CEE22F-5D65-4BFB-991A-042BC4A4C795}" srcOrd="2" destOrd="0" presId="urn:microsoft.com/office/officeart/2018/2/layout/IconVerticalSolidList"/>
    <dgm:cxn modelId="{C19F950C-5B01-ED4C-9788-684E1360087F}" type="presParOf" srcId="{68CEE22F-5D65-4BFB-991A-042BC4A4C795}" destId="{874265C4-4E2B-45A6-8D20-19553158A6EE}" srcOrd="0" destOrd="0" presId="urn:microsoft.com/office/officeart/2018/2/layout/IconVerticalSolidList"/>
    <dgm:cxn modelId="{770C508C-2CD6-0547-B70D-44D5A74F3086}" type="presParOf" srcId="{68CEE22F-5D65-4BFB-991A-042BC4A4C795}" destId="{FB772AB2-2761-458A-BB44-30893A2B5A8F}" srcOrd="1" destOrd="0" presId="urn:microsoft.com/office/officeart/2018/2/layout/IconVerticalSolidList"/>
    <dgm:cxn modelId="{EEA34204-EB4A-BB40-9237-87DD2537D5D4}" type="presParOf" srcId="{68CEE22F-5D65-4BFB-991A-042BC4A4C795}" destId="{E41C4208-B808-4B1F-BE18-9F04D0924A59}" srcOrd="2" destOrd="0" presId="urn:microsoft.com/office/officeart/2018/2/layout/IconVerticalSolidList"/>
    <dgm:cxn modelId="{EAD71099-D83A-DB4F-A94F-EF3B46876D72}" type="presParOf" srcId="{68CEE22F-5D65-4BFB-991A-042BC4A4C795}" destId="{85596BE7-1348-441B-81E5-188A24749B0F}" srcOrd="3" destOrd="0" presId="urn:microsoft.com/office/officeart/2018/2/layout/IconVerticalSolidList"/>
    <dgm:cxn modelId="{24FC4B24-7DB0-9F44-8339-3D3C7A10AC25}" type="presParOf" srcId="{B0908B2D-0A30-4CA8-B6C5-70CA81C30439}" destId="{2C440652-FE2D-4467-A396-077D927C93A5}" srcOrd="3" destOrd="0" presId="urn:microsoft.com/office/officeart/2018/2/layout/IconVerticalSolidList"/>
    <dgm:cxn modelId="{159352F9-642B-384F-98A3-0D10053A36D4}" type="presParOf" srcId="{B0908B2D-0A30-4CA8-B6C5-70CA81C30439}" destId="{119B393F-511E-46DF-AB8B-8F1D34AB0A4A}" srcOrd="4" destOrd="0" presId="urn:microsoft.com/office/officeart/2018/2/layout/IconVerticalSolidList"/>
    <dgm:cxn modelId="{379C3F8A-7FE9-084A-A466-2330174CE8BB}" type="presParOf" srcId="{119B393F-511E-46DF-AB8B-8F1D34AB0A4A}" destId="{5250363E-5E61-4674-8100-05301D1BFD9F}" srcOrd="0" destOrd="0" presId="urn:microsoft.com/office/officeart/2018/2/layout/IconVerticalSolidList"/>
    <dgm:cxn modelId="{1CA1F582-3361-9143-9626-21F1A457E6AA}" type="presParOf" srcId="{119B393F-511E-46DF-AB8B-8F1D34AB0A4A}" destId="{E481CEFF-8E97-430E-8430-972A0C9B69D7}" srcOrd="1" destOrd="0" presId="urn:microsoft.com/office/officeart/2018/2/layout/IconVerticalSolidList"/>
    <dgm:cxn modelId="{EC37D541-58D7-FF45-B200-8D001F3BFC12}" type="presParOf" srcId="{119B393F-511E-46DF-AB8B-8F1D34AB0A4A}" destId="{DE237A11-7DB0-41AF-B57C-5254A813BDB0}" srcOrd="2" destOrd="0" presId="urn:microsoft.com/office/officeart/2018/2/layout/IconVerticalSolidList"/>
    <dgm:cxn modelId="{DEB4B89C-4F24-0B41-B0DE-74EE671517BA}" type="presParOf" srcId="{119B393F-511E-46DF-AB8B-8F1D34AB0A4A}" destId="{B796893C-CEF5-4A55-A13C-6CABCA3CFB56}" srcOrd="3" destOrd="0" presId="urn:microsoft.com/office/officeart/2018/2/layout/IconVerticalSolidList"/>
    <dgm:cxn modelId="{AAD2B3FF-47E8-2C49-B349-5DE74D068B10}" type="presParOf" srcId="{B0908B2D-0A30-4CA8-B6C5-70CA81C30439}" destId="{87CA9D90-28C3-46B6-8F64-3FF47EE726E5}" srcOrd="5" destOrd="0" presId="urn:microsoft.com/office/officeart/2018/2/layout/IconVerticalSolidList"/>
    <dgm:cxn modelId="{AAA56D62-230F-D347-94D7-D8905F0B0E44}" type="presParOf" srcId="{B0908B2D-0A30-4CA8-B6C5-70CA81C30439}" destId="{6C9C39DD-8A2E-4D27-A541-37DA0EAD73CF}" srcOrd="6" destOrd="0" presId="urn:microsoft.com/office/officeart/2018/2/layout/IconVerticalSolidList"/>
    <dgm:cxn modelId="{044CD627-CFA3-5146-9A7A-0C7BAABA1735}" type="presParOf" srcId="{6C9C39DD-8A2E-4D27-A541-37DA0EAD73CF}" destId="{5D7CA134-11BF-4CF5-9627-FA340494E871}" srcOrd="0" destOrd="0" presId="urn:microsoft.com/office/officeart/2018/2/layout/IconVerticalSolidList"/>
    <dgm:cxn modelId="{B5449235-A2A2-2E40-AAB0-95FB3EE1FDFE}" type="presParOf" srcId="{6C9C39DD-8A2E-4D27-A541-37DA0EAD73CF}" destId="{74F6DF4B-B8D3-4141-92E9-3737D3BD797F}" srcOrd="1" destOrd="0" presId="urn:microsoft.com/office/officeart/2018/2/layout/IconVerticalSolidList"/>
    <dgm:cxn modelId="{3E20651F-F65F-A346-9D28-13F0116DD2B8}" type="presParOf" srcId="{6C9C39DD-8A2E-4D27-A541-37DA0EAD73CF}" destId="{62B08A90-EF7A-420A-973F-9A40CE8DA90D}" srcOrd="2" destOrd="0" presId="urn:microsoft.com/office/officeart/2018/2/layout/IconVerticalSolidList"/>
    <dgm:cxn modelId="{0F400872-F131-D342-98DE-2FE024E8E7F5}" type="presParOf" srcId="{6C9C39DD-8A2E-4D27-A541-37DA0EAD73CF}" destId="{C127A4A8-691B-42AF-88CD-B78C34F02410}"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4CE6D90-C79B-4BF9-92AD-35930363CDE6}" type="doc">
      <dgm:prSet loTypeId="urn:microsoft.com/office/officeart/2008/layout/LinedList" loCatId="list" qsTypeId="urn:microsoft.com/office/officeart/2005/8/quickstyle/simple4" qsCatId="simple" csTypeId="urn:microsoft.com/office/officeart/2005/8/colors/accent3_2" csCatId="accent3" phldr="1"/>
      <dgm:spPr/>
      <dgm:t>
        <a:bodyPr/>
        <a:lstStyle/>
        <a:p>
          <a:endParaRPr lang="en-US"/>
        </a:p>
      </dgm:t>
    </dgm:pt>
    <dgm:pt modelId="{1529563C-053B-48EA-97EC-53EA836F1EA0}">
      <dgm:prSet/>
      <dgm:spPr/>
      <dgm:t>
        <a:bodyPr/>
        <a:lstStyle/>
        <a:p>
          <a:r>
            <a:rPr lang="en-GB" baseline="0" dirty="0"/>
            <a:t>As demand in the online business is increasing, we propose to outsource shipping to a third party provider who is an expert in this area</a:t>
          </a:r>
          <a:endParaRPr lang="en-US" dirty="0"/>
        </a:p>
      </dgm:t>
    </dgm:pt>
    <dgm:pt modelId="{3915DF95-E94B-4E72-AD7B-B70C44C84B88}" type="parTrans" cxnId="{0D45CCC2-708F-45A5-A853-C8BA031860E6}">
      <dgm:prSet/>
      <dgm:spPr/>
      <dgm:t>
        <a:bodyPr/>
        <a:lstStyle/>
        <a:p>
          <a:endParaRPr lang="en-US"/>
        </a:p>
      </dgm:t>
    </dgm:pt>
    <dgm:pt modelId="{62163DF4-FC5A-487A-8B38-6ECCE19FCF9C}" type="sibTrans" cxnId="{0D45CCC2-708F-45A5-A853-C8BA031860E6}">
      <dgm:prSet/>
      <dgm:spPr/>
      <dgm:t>
        <a:bodyPr/>
        <a:lstStyle/>
        <a:p>
          <a:endParaRPr lang="en-US"/>
        </a:p>
      </dgm:t>
    </dgm:pt>
    <dgm:pt modelId="{22210EBF-DA55-42E3-A176-15D861264881}">
      <dgm:prSet/>
      <dgm:spPr/>
      <dgm:t>
        <a:bodyPr/>
        <a:lstStyle/>
        <a:p>
          <a:r>
            <a:rPr lang="en-GB" baseline="0" dirty="0"/>
            <a:t>This will allow us to focus our resources into other areas</a:t>
          </a:r>
          <a:endParaRPr lang="en-US" dirty="0"/>
        </a:p>
      </dgm:t>
    </dgm:pt>
    <dgm:pt modelId="{A135A709-EF19-4602-9B4F-4C5AC314E907}" type="parTrans" cxnId="{DC5544F2-C569-47F3-89DF-8C9BF8FD097C}">
      <dgm:prSet/>
      <dgm:spPr/>
      <dgm:t>
        <a:bodyPr/>
        <a:lstStyle/>
        <a:p>
          <a:endParaRPr lang="en-US"/>
        </a:p>
      </dgm:t>
    </dgm:pt>
    <dgm:pt modelId="{E7C89B81-F9D9-425C-9C77-937FCD64AB3A}" type="sibTrans" cxnId="{DC5544F2-C569-47F3-89DF-8C9BF8FD097C}">
      <dgm:prSet/>
      <dgm:spPr/>
      <dgm:t>
        <a:bodyPr/>
        <a:lstStyle/>
        <a:p>
          <a:endParaRPr lang="en-US"/>
        </a:p>
      </dgm:t>
    </dgm:pt>
    <dgm:pt modelId="{7767615C-B912-5942-8A1D-325CEAAA8BF5}" type="pres">
      <dgm:prSet presAssocID="{04CE6D90-C79B-4BF9-92AD-35930363CDE6}" presName="vert0" presStyleCnt="0">
        <dgm:presLayoutVars>
          <dgm:dir/>
          <dgm:animOne val="branch"/>
          <dgm:animLvl val="lvl"/>
        </dgm:presLayoutVars>
      </dgm:prSet>
      <dgm:spPr/>
    </dgm:pt>
    <dgm:pt modelId="{6EB46A7C-8CC5-5E4E-AB49-9163106B6586}" type="pres">
      <dgm:prSet presAssocID="{1529563C-053B-48EA-97EC-53EA836F1EA0}" presName="thickLine" presStyleLbl="alignNode1" presStyleIdx="0" presStyleCnt="2"/>
      <dgm:spPr/>
    </dgm:pt>
    <dgm:pt modelId="{4AEAC51E-9C10-D045-B318-A39E3EA3D3B5}" type="pres">
      <dgm:prSet presAssocID="{1529563C-053B-48EA-97EC-53EA836F1EA0}" presName="horz1" presStyleCnt="0"/>
      <dgm:spPr/>
    </dgm:pt>
    <dgm:pt modelId="{7F482AB1-2A1C-FA4F-9A0B-2130EE738C2F}" type="pres">
      <dgm:prSet presAssocID="{1529563C-053B-48EA-97EC-53EA836F1EA0}" presName="tx1" presStyleLbl="revTx" presStyleIdx="0" presStyleCnt="2"/>
      <dgm:spPr/>
    </dgm:pt>
    <dgm:pt modelId="{7E9DD313-C664-4541-9D8B-EA1C97BC177D}" type="pres">
      <dgm:prSet presAssocID="{1529563C-053B-48EA-97EC-53EA836F1EA0}" presName="vert1" presStyleCnt="0"/>
      <dgm:spPr/>
    </dgm:pt>
    <dgm:pt modelId="{47F22900-B511-9C4D-BC2A-6A9CD5CACF77}" type="pres">
      <dgm:prSet presAssocID="{22210EBF-DA55-42E3-A176-15D861264881}" presName="thickLine" presStyleLbl="alignNode1" presStyleIdx="1" presStyleCnt="2"/>
      <dgm:spPr/>
    </dgm:pt>
    <dgm:pt modelId="{D4EB59C4-E1A0-214F-BF62-0C77480635CA}" type="pres">
      <dgm:prSet presAssocID="{22210EBF-DA55-42E3-A176-15D861264881}" presName="horz1" presStyleCnt="0"/>
      <dgm:spPr/>
    </dgm:pt>
    <dgm:pt modelId="{711FC6F3-9531-B84A-9301-011B290F8C49}" type="pres">
      <dgm:prSet presAssocID="{22210EBF-DA55-42E3-A176-15D861264881}" presName="tx1" presStyleLbl="revTx" presStyleIdx="1" presStyleCnt="2"/>
      <dgm:spPr/>
    </dgm:pt>
    <dgm:pt modelId="{9AD4AE09-0268-D44C-B77E-5058EC8ACBE5}" type="pres">
      <dgm:prSet presAssocID="{22210EBF-DA55-42E3-A176-15D861264881}" presName="vert1" presStyleCnt="0"/>
      <dgm:spPr/>
    </dgm:pt>
  </dgm:ptLst>
  <dgm:cxnLst>
    <dgm:cxn modelId="{6F00B234-1232-2F48-9794-319EE5AED03A}" type="presOf" srcId="{04CE6D90-C79B-4BF9-92AD-35930363CDE6}" destId="{7767615C-B912-5942-8A1D-325CEAAA8BF5}" srcOrd="0" destOrd="0" presId="urn:microsoft.com/office/officeart/2008/layout/LinedList"/>
    <dgm:cxn modelId="{01046641-5A9E-464E-8A76-FD6D4E4A9D45}" type="presOf" srcId="{22210EBF-DA55-42E3-A176-15D861264881}" destId="{711FC6F3-9531-B84A-9301-011B290F8C49}" srcOrd="0" destOrd="0" presId="urn:microsoft.com/office/officeart/2008/layout/LinedList"/>
    <dgm:cxn modelId="{0D45CCC2-708F-45A5-A853-C8BA031860E6}" srcId="{04CE6D90-C79B-4BF9-92AD-35930363CDE6}" destId="{1529563C-053B-48EA-97EC-53EA836F1EA0}" srcOrd="0" destOrd="0" parTransId="{3915DF95-E94B-4E72-AD7B-B70C44C84B88}" sibTransId="{62163DF4-FC5A-487A-8B38-6ECCE19FCF9C}"/>
    <dgm:cxn modelId="{DC5544F2-C569-47F3-89DF-8C9BF8FD097C}" srcId="{04CE6D90-C79B-4BF9-92AD-35930363CDE6}" destId="{22210EBF-DA55-42E3-A176-15D861264881}" srcOrd="1" destOrd="0" parTransId="{A135A709-EF19-4602-9B4F-4C5AC314E907}" sibTransId="{E7C89B81-F9D9-425C-9C77-937FCD64AB3A}"/>
    <dgm:cxn modelId="{2D0099F5-5F39-8F4C-B634-65740196A024}" type="presOf" srcId="{1529563C-053B-48EA-97EC-53EA836F1EA0}" destId="{7F482AB1-2A1C-FA4F-9A0B-2130EE738C2F}" srcOrd="0" destOrd="0" presId="urn:microsoft.com/office/officeart/2008/layout/LinedList"/>
    <dgm:cxn modelId="{0791DF5A-3665-D84D-9EAD-CAB3BDA4BEC5}" type="presParOf" srcId="{7767615C-B912-5942-8A1D-325CEAAA8BF5}" destId="{6EB46A7C-8CC5-5E4E-AB49-9163106B6586}" srcOrd="0" destOrd="0" presId="urn:microsoft.com/office/officeart/2008/layout/LinedList"/>
    <dgm:cxn modelId="{AC221A07-9F9C-B248-9ABB-25D7069E0B6C}" type="presParOf" srcId="{7767615C-B912-5942-8A1D-325CEAAA8BF5}" destId="{4AEAC51E-9C10-D045-B318-A39E3EA3D3B5}" srcOrd="1" destOrd="0" presId="urn:microsoft.com/office/officeart/2008/layout/LinedList"/>
    <dgm:cxn modelId="{0FB5950B-6C25-9D4A-9C95-5EC722E53376}" type="presParOf" srcId="{4AEAC51E-9C10-D045-B318-A39E3EA3D3B5}" destId="{7F482AB1-2A1C-FA4F-9A0B-2130EE738C2F}" srcOrd="0" destOrd="0" presId="urn:microsoft.com/office/officeart/2008/layout/LinedList"/>
    <dgm:cxn modelId="{3E0F3E65-1852-6E43-AEA2-F3D59489DB0C}" type="presParOf" srcId="{4AEAC51E-9C10-D045-B318-A39E3EA3D3B5}" destId="{7E9DD313-C664-4541-9D8B-EA1C97BC177D}" srcOrd="1" destOrd="0" presId="urn:microsoft.com/office/officeart/2008/layout/LinedList"/>
    <dgm:cxn modelId="{0AE497BA-5793-5D42-BBC0-08F51975DFA5}" type="presParOf" srcId="{7767615C-B912-5942-8A1D-325CEAAA8BF5}" destId="{47F22900-B511-9C4D-BC2A-6A9CD5CACF77}" srcOrd="2" destOrd="0" presId="urn:microsoft.com/office/officeart/2008/layout/LinedList"/>
    <dgm:cxn modelId="{B1C790CF-541C-3147-B7D4-05E4983A5C03}" type="presParOf" srcId="{7767615C-B912-5942-8A1D-325CEAAA8BF5}" destId="{D4EB59C4-E1A0-214F-BF62-0C77480635CA}" srcOrd="3" destOrd="0" presId="urn:microsoft.com/office/officeart/2008/layout/LinedList"/>
    <dgm:cxn modelId="{39FBA06E-216F-B049-9226-F866F2291790}" type="presParOf" srcId="{D4EB59C4-E1A0-214F-BF62-0C77480635CA}" destId="{711FC6F3-9531-B84A-9301-011B290F8C49}" srcOrd="0" destOrd="0" presId="urn:microsoft.com/office/officeart/2008/layout/LinedList"/>
    <dgm:cxn modelId="{2D05F513-B605-D747-A928-500FBACFE816}" type="presParOf" srcId="{D4EB59C4-E1A0-214F-BF62-0C77480635CA}" destId="{9AD4AE09-0268-D44C-B77E-5058EC8ACBE5}"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5427FF-AF2C-8F4F-80BA-B2CA2CED881C}">
      <dsp:nvSpPr>
        <dsp:cNvPr id="0" name=""/>
        <dsp:cNvSpPr/>
      </dsp:nvSpPr>
      <dsp:spPr>
        <a:xfrm>
          <a:off x="0" y="380219"/>
          <a:ext cx="6176776" cy="3175200"/>
        </a:xfrm>
        <a:prstGeom prst="rect">
          <a:avLst/>
        </a:prstGeom>
        <a:solidFill>
          <a:schemeClr val="lt1">
            <a:alpha val="90000"/>
            <a:hueOff val="0"/>
            <a:satOff val="0"/>
            <a:lumOff val="0"/>
            <a:alphaOff val="0"/>
          </a:schemeClr>
        </a:solidFill>
        <a:ln w="6350" cap="flat" cmpd="sng" algn="in">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9386" tIns="499872" rIns="47938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Mid-sized company</a:t>
          </a:r>
        </a:p>
        <a:p>
          <a:pPr marL="228600" lvl="1" indent="-228600" algn="l" defTabSz="1066800">
            <a:lnSpc>
              <a:spcPct val="90000"/>
            </a:lnSpc>
            <a:spcBef>
              <a:spcPct val="0"/>
            </a:spcBef>
            <a:spcAft>
              <a:spcPct val="15000"/>
            </a:spcAft>
            <a:buChar char="•"/>
          </a:pPr>
          <a:r>
            <a:rPr lang="en-US" sz="2400" kern="1200" dirty="0"/>
            <a:t>Electronics products</a:t>
          </a:r>
        </a:p>
        <a:p>
          <a:pPr marL="457200" lvl="2" indent="-228600" algn="l" defTabSz="1066800">
            <a:lnSpc>
              <a:spcPct val="90000"/>
            </a:lnSpc>
            <a:spcBef>
              <a:spcPct val="0"/>
            </a:spcBef>
            <a:spcAft>
              <a:spcPct val="15000"/>
            </a:spcAft>
            <a:buChar char="•"/>
          </a:pPr>
          <a:r>
            <a:rPr lang="en-US" sz="2400" kern="1200"/>
            <a:t>Mobile phones </a:t>
          </a:r>
        </a:p>
        <a:p>
          <a:pPr marL="457200" lvl="2" indent="-228600" algn="l" defTabSz="1066800">
            <a:lnSpc>
              <a:spcPct val="90000"/>
            </a:lnSpc>
            <a:spcBef>
              <a:spcPct val="0"/>
            </a:spcBef>
            <a:spcAft>
              <a:spcPct val="15000"/>
            </a:spcAft>
            <a:buChar char="•"/>
          </a:pPr>
          <a:r>
            <a:rPr lang="en-US" sz="2400" kern="1200" dirty="0"/>
            <a:t>Home appliances</a:t>
          </a:r>
        </a:p>
        <a:p>
          <a:pPr marL="457200" lvl="2" indent="-228600" algn="l" defTabSz="1066800">
            <a:lnSpc>
              <a:spcPct val="90000"/>
            </a:lnSpc>
            <a:spcBef>
              <a:spcPct val="0"/>
            </a:spcBef>
            <a:spcAft>
              <a:spcPct val="15000"/>
            </a:spcAft>
            <a:buChar char="•"/>
          </a:pPr>
          <a:r>
            <a:rPr lang="en-US" sz="2400" kern="1200"/>
            <a:t>Smartwatches</a:t>
          </a:r>
        </a:p>
        <a:p>
          <a:pPr marL="457200" lvl="2" indent="-228600" algn="l" defTabSz="1066800">
            <a:lnSpc>
              <a:spcPct val="90000"/>
            </a:lnSpc>
            <a:spcBef>
              <a:spcPct val="0"/>
            </a:spcBef>
            <a:spcAft>
              <a:spcPct val="15000"/>
            </a:spcAft>
            <a:buChar char="•"/>
          </a:pPr>
          <a:r>
            <a:rPr lang="en-US" sz="2400" kern="1200"/>
            <a:t>Computers</a:t>
          </a:r>
        </a:p>
        <a:p>
          <a:pPr marL="457200" lvl="2" indent="-228600" algn="l" defTabSz="1066800">
            <a:lnSpc>
              <a:spcPct val="90000"/>
            </a:lnSpc>
            <a:spcBef>
              <a:spcPct val="0"/>
            </a:spcBef>
            <a:spcAft>
              <a:spcPct val="15000"/>
            </a:spcAft>
            <a:buChar char="•"/>
          </a:pPr>
          <a:r>
            <a:rPr lang="en-US" sz="2400" kern="1200" dirty="0"/>
            <a:t>Etc.</a:t>
          </a:r>
        </a:p>
      </dsp:txBody>
      <dsp:txXfrm>
        <a:off x="0" y="380219"/>
        <a:ext cx="6176776" cy="3175200"/>
      </dsp:txXfrm>
    </dsp:sp>
    <dsp:sp modelId="{A7EE453A-A218-6940-8E90-CCF5D700271F}">
      <dsp:nvSpPr>
        <dsp:cNvPr id="0" name=""/>
        <dsp:cNvSpPr/>
      </dsp:nvSpPr>
      <dsp:spPr>
        <a:xfrm>
          <a:off x="308838" y="25979"/>
          <a:ext cx="4323743" cy="708480"/>
        </a:xfrm>
        <a:prstGeom prst="roundRect">
          <a:avLst/>
        </a:prstGeom>
        <a:solidFill>
          <a:schemeClr val="accent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3427" tIns="0" rIns="163427" bIns="0" numCol="1" spcCol="1270" anchor="ctr" anchorCtr="0">
          <a:noAutofit/>
        </a:bodyPr>
        <a:lstStyle/>
        <a:p>
          <a:pPr marL="0" lvl="0" indent="0" algn="l" defTabSz="1066800">
            <a:lnSpc>
              <a:spcPct val="90000"/>
            </a:lnSpc>
            <a:spcBef>
              <a:spcPct val="0"/>
            </a:spcBef>
            <a:spcAft>
              <a:spcPct val="35000"/>
            </a:spcAft>
            <a:buNone/>
          </a:pPr>
          <a:r>
            <a:rPr lang="en-US" sz="2400" kern="1200" dirty="0"/>
            <a:t>Who are we?</a:t>
          </a:r>
        </a:p>
      </dsp:txBody>
      <dsp:txXfrm>
        <a:off x="343423" y="60564"/>
        <a:ext cx="4254573"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FCEBC4-0C77-524B-A105-E454C9737F40}">
      <dsp:nvSpPr>
        <dsp:cNvPr id="0" name=""/>
        <dsp:cNvSpPr/>
      </dsp:nvSpPr>
      <dsp:spPr>
        <a:xfrm>
          <a:off x="0" y="419640"/>
          <a:ext cx="5959475" cy="2296350"/>
        </a:xfrm>
        <a:prstGeom prst="rect">
          <a:avLst/>
        </a:prstGeom>
        <a:solidFill>
          <a:schemeClr val="tx1"/>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62521" tIns="562356" rIns="462521" bIns="192024" numCol="1" spcCol="1270" anchor="t" anchorCtr="0">
          <a:noAutofit/>
        </a:bodyPr>
        <a:lstStyle/>
        <a:p>
          <a:pPr marL="228600" lvl="1" indent="-228600" algn="l" defTabSz="1200150" rtl="0">
            <a:lnSpc>
              <a:spcPct val="90000"/>
            </a:lnSpc>
            <a:spcBef>
              <a:spcPct val="0"/>
            </a:spcBef>
            <a:spcAft>
              <a:spcPct val="15000"/>
            </a:spcAft>
            <a:buChar char="•"/>
          </a:pPr>
          <a:r>
            <a:rPr lang="en-US" sz="2700" kern="1200" dirty="0"/>
            <a:t>Declining sales in the offline business </a:t>
          </a:r>
        </a:p>
        <a:p>
          <a:pPr marL="228600" lvl="1" indent="-228600" algn="l" defTabSz="1200150">
            <a:lnSpc>
              <a:spcPct val="90000"/>
            </a:lnSpc>
            <a:spcBef>
              <a:spcPct val="0"/>
            </a:spcBef>
            <a:spcAft>
              <a:spcPct val="15000"/>
            </a:spcAft>
            <a:buChar char="•"/>
          </a:pPr>
          <a:r>
            <a:rPr lang="en-US" sz="2700" kern="1200" dirty="0">
              <a:latin typeface="Franklin Gothic Book" panose="020B0503020102020204"/>
            </a:rPr>
            <a:t>Manual processes</a:t>
          </a:r>
          <a:endParaRPr lang="en-US" sz="2700" kern="1200" dirty="0"/>
        </a:p>
        <a:p>
          <a:pPr marL="228600" lvl="1" indent="-228600" algn="l" defTabSz="1200150" rtl="0">
            <a:lnSpc>
              <a:spcPct val="90000"/>
            </a:lnSpc>
            <a:spcBef>
              <a:spcPct val="0"/>
            </a:spcBef>
            <a:spcAft>
              <a:spcPct val="15000"/>
            </a:spcAft>
            <a:buChar char="•"/>
          </a:pPr>
          <a:r>
            <a:rPr lang="en-US" sz="2700" kern="1200">
              <a:latin typeface="Franklin Gothic Book" panose="020B0503020102020204"/>
            </a:rPr>
            <a:t>Old fashioned and slow systems</a:t>
          </a:r>
        </a:p>
      </dsp:txBody>
      <dsp:txXfrm>
        <a:off x="0" y="419640"/>
        <a:ext cx="5959475" cy="2296350"/>
      </dsp:txXfrm>
    </dsp:sp>
    <dsp:sp modelId="{1292A35D-CCFA-2C48-B67F-680401C6BCD7}">
      <dsp:nvSpPr>
        <dsp:cNvPr id="0" name=""/>
        <dsp:cNvSpPr/>
      </dsp:nvSpPr>
      <dsp:spPr>
        <a:xfrm>
          <a:off x="297973" y="21120"/>
          <a:ext cx="4171632" cy="797040"/>
        </a:xfrm>
        <a:prstGeom prst="roundRect">
          <a:avLst/>
        </a:prstGeom>
        <a:solidFill>
          <a:schemeClr val="accent5"/>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678" tIns="0" rIns="157678" bIns="0" numCol="1" spcCol="1270" anchor="ctr" anchorCtr="0">
          <a:noAutofit/>
        </a:bodyPr>
        <a:lstStyle/>
        <a:p>
          <a:pPr marL="0" lvl="0" indent="0" algn="l" defTabSz="1200150" rtl="0">
            <a:lnSpc>
              <a:spcPct val="90000"/>
            </a:lnSpc>
            <a:spcBef>
              <a:spcPct val="0"/>
            </a:spcBef>
            <a:spcAft>
              <a:spcPct val="35000"/>
            </a:spcAft>
            <a:buNone/>
          </a:pPr>
          <a:r>
            <a:rPr lang="en-US" sz="2700" b="1" kern="1200" dirty="0">
              <a:latin typeface="Franklin Gothic Book" panose="020B0503020102020204"/>
            </a:rPr>
            <a:t>Internal</a:t>
          </a:r>
          <a:r>
            <a:rPr lang="en-US" sz="2700" b="0" i="0" u="none" strike="noStrike" kern="1200" cap="none" baseline="0" noProof="0" dirty="0">
              <a:latin typeface="Franklin Gothic Book"/>
            </a:rPr>
            <a:t> </a:t>
          </a:r>
          <a:endParaRPr lang="en-US" sz="2700" kern="1200" dirty="0"/>
        </a:p>
      </dsp:txBody>
      <dsp:txXfrm>
        <a:off x="336881" y="60028"/>
        <a:ext cx="4093816" cy="719224"/>
      </dsp:txXfrm>
    </dsp:sp>
    <dsp:sp modelId="{7C261F66-ECA0-8B4C-B51E-FCA8512564A1}">
      <dsp:nvSpPr>
        <dsp:cNvPr id="0" name=""/>
        <dsp:cNvSpPr/>
      </dsp:nvSpPr>
      <dsp:spPr>
        <a:xfrm>
          <a:off x="0" y="3260310"/>
          <a:ext cx="5959475" cy="2296350"/>
        </a:xfrm>
        <a:prstGeom prst="rect">
          <a:avLst/>
        </a:prstGeom>
        <a:solidFill>
          <a:schemeClr val="lt1">
            <a:hueOff val="0"/>
            <a:satOff val="0"/>
            <a:lum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62521" tIns="562356" rIns="462521" bIns="192024" numCol="1" spcCol="1270" anchor="t" anchorCtr="0">
          <a:noAutofit/>
        </a:bodyPr>
        <a:lstStyle/>
        <a:p>
          <a:pPr marL="228600" lvl="1" indent="-228600" algn="l" defTabSz="1200150" rtl="0">
            <a:lnSpc>
              <a:spcPct val="90000"/>
            </a:lnSpc>
            <a:spcBef>
              <a:spcPct val="0"/>
            </a:spcBef>
            <a:spcAft>
              <a:spcPct val="15000"/>
            </a:spcAft>
            <a:buChar char="•"/>
          </a:pPr>
          <a:r>
            <a:rPr lang="en-US" sz="2700" kern="1200" dirty="0">
              <a:latin typeface="Franklin Gothic Book" panose="020B0503020102020204"/>
            </a:rPr>
            <a:t>Growing demand</a:t>
          </a:r>
          <a:r>
            <a:rPr lang="en-US" sz="2700" kern="1200" dirty="0"/>
            <a:t> for ecommerce</a:t>
          </a:r>
          <a:endParaRPr lang="en-US" sz="2700" kern="1200" dirty="0">
            <a:latin typeface="Franklin Gothic Book" panose="020B0503020102020204"/>
          </a:endParaRPr>
        </a:p>
        <a:p>
          <a:pPr marL="228600" lvl="1" indent="-228600" algn="l" defTabSz="1200150">
            <a:lnSpc>
              <a:spcPct val="90000"/>
            </a:lnSpc>
            <a:spcBef>
              <a:spcPct val="0"/>
            </a:spcBef>
            <a:spcAft>
              <a:spcPct val="15000"/>
            </a:spcAft>
            <a:buChar char="•"/>
          </a:pPr>
          <a:r>
            <a:rPr lang="en-US" sz="2700" kern="1200">
              <a:latin typeface="Franklin Gothic Book" panose="020B0503020102020204"/>
            </a:rPr>
            <a:t>Competition from</a:t>
          </a:r>
          <a:r>
            <a:rPr lang="en-US" sz="2700" kern="1200"/>
            <a:t> online businesses</a:t>
          </a:r>
        </a:p>
        <a:p>
          <a:pPr marL="228600" lvl="1" indent="-228600" algn="l" defTabSz="1200150" rtl="0">
            <a:lnSpc>
              <a:spcPct val="90000"/>
            </a:lnSpc>
            <a:spcBef>
              <a:spcPct val="0"/>
            </a:spcBef>
            <a:spcAft>
              <a:spcPct val="15000"/>
            </a:spcAft>
            <a:buChar char="•"/>
          </a:pPr>
          <a:r>
            <a:rPr lang="en-US" sz="2700" kern="1200">
              <a:latin typeface="Franklin Gothic Book" panose="020B0503020102020204"/>
            </a:rPr>
            <a:t>Unforeseen challenges - Corona</a:t>
          </a:r>
          <a:endParaRPr lang="en-US" sz="2700" kern="1200"/>
        </a:p>
      </dsp:txBody>
      <dsp:txXfrm>
        <a:off x="0" y="3260310"/>
        <a:ext cx="5959475" cy="2296350"/>
      </dsp:txXfrm>
    </dsp:sp>
    <dsp:sp modelId="{092647F2-E078-1743-A1FD-FAE13FC9E27D}">
      <dsp:nvSpPr>
        <dsp:cNvPr id="0" name=""/>
        <dsp:cNvSpPr/>
      </dsp:nvSpPr>
      <dsp:spPr>
        <a:xfrm>
          <a:off x="297973" y="2861790"/>
          <a:ext cx="4171632" cy="797040"/>
        </a:xfrm>
        <a:prstGeom prst="roundRect">
          <a:avLst/>
        </a:prstGeom>
        <a:solidFill>
          <a:schemeClr val="accent4"/>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678" tIns="0" rIns="157678" bIns="0" numCol="1" spcCol="1270" anchor="ctr" anchorCtr="0">
          <a:noAutofit/>
        </a:bodyPr>
        <a:lstStyle/>
        <a:p>
          <a:pPr marL="0" lvl="0" indent="0" algn="l" defTabSz="1200150" rtl="0">
            <a:lnSpc>
              <a:spcPct val="90000"/>
            </a:lnSpc>
            <a:spcBef>
              <a:spcPct val="0"/>
            </a:spcBef>
            <a:spcAft>
              <a:spcPct val="35000"/>
            </a:spcAft>
            <a:buNone/>
          </a:pPr>
          <a:r>
            <a:rPr lang="en-US" sz="2700" b="1" kern="1200">
              <a:latin typeface="Franklin Gothic Book" panose="020B0503020102020204"/>
            </a:rPr>
            <a:t>External</a:t>
          </a:r>
          <a:r>
            <a:rPr lang="en-US" sz="2700" kern="1200">
              <a:latin typeface="Franklin Gothic Book" panose="020B0503020102020204"/>
            </a:rPr>
            <a:t> </a:t>
          </a:r>
          <a:endParaRPr lang="en-US" sz="2700" kern="1200"/>
        </a:p>
      </dsp:txBody>
      <dsp:txXfrm>
        <a:off x="336881" y="2900698"/>
        <a:ext cx="4093816" cy="7192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2B0E49-8F05-482D-9A29-46D2C4766F32}">
      <dsp:nvSpPr>
        <dsp:cNvPr id="0" name=""/>
        <dsp:cNvSpPr/>
      </dsp:nvSpPr>
      <dsp:spPr>
        <a:xfrm>
          <a:off x="0" y="2314"/>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EB7046-456E-494A-B59F-02FAF2D3B9C6}">
      <dsp:nvSpPr>
        <dsp:cNvPr id="0" name=""/>
        <dsp:cNvSpPr/>
      </dsp:nvSpPr>
      <dsp:spPr>
        <a:xfrm>
          <a:off x="354921" y="266306"/>
          <a:ext cx="645312" cy="6453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EF4E508-AFD0-45BA-8F06-569250ACE02A}">
      <dsp:nvSpPr>
        <dsp:cNvPr id="0" name=""/>
        <dsp:cNvSpPr/>
      </dsp:nvSpPr>
      <dsp:spPr>
        <a:xfrm>
          <a:off x="1355155" y="2314"/>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77900">
            <a:lnSpc>
              <a:spcPct val="100000"/>
            </a:lnSpc>
            <a:spcBef>
              <a:spcPct val="0"/>
            </a:spcBef>
            <a:spcAft>
              <a:spcPct val="35000"/>
            </a:spcAft>
            <a:buNone/>
          </a:pPr>
          <a:r>
            <a:rPr lang="en-GB" sz="2200" kern="1200"/>
            <a:t>Smart inventory system</a:t>
          </a:r>
          <a:endParaRPr lang="en-US" sz="2200" kern="1200"/>
        </a:p>
      </dsp:txBody>
      <dsp:txXfrm>
        <a:off x="1355155" y="2314"/>
        <a:ext cx="4604319" cy="1173294"/>
      </dsp:txXfrm>
    </dsp:sp>
    <dsp:sp modelId="{2F1893C0-890B-4FAE-BB6C-CA447B458F1B}">
      <dsp:nvSpPr>
        <dsp:cNvPr id="0" name=""/>
        <dsp:cNvSpPr/>
      </dsp:nvSpPr>
      <dsp:spPr>
        <a:xfrm>
          <a:off x="0" y="1468933"/>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02F56B-D0C6-41C1-94F4-AB4071670818}">
      <dsp:nvSpPr>
        <dsp:cNvPr id="0" name=""/>
        <dsp:cNvSpPr/>
      </dsp:nvSpPr>
      <dsp:spPr>
        <a:xfrm>
          <a:off x="354921" y="1732925"/>
          <a:ext cx="645312" cy="6453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A9984D05-54CB-4EE7-A6BF-7A0F527DC337}">
      <dsp:nvSpPr>
        <dsp:cNvPr id="0" name=""/>
        <dsp:cNvSpPr/>
      </dsp:nvSpPr>
      <dsp:spPr>
        <a:xfrm>
          <a:off x="1355155" y="1468933"/>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77900">
            <a:lnSpc>
              <a:spcPct val="100000"/>
            </a:lnSpc>
            <a:spcBef>
              <a:spcPct val="0"/>
            </a:spcBef>
            <a:spcAft>
              <a:spcPct val="35000"/>
            </a:spcAft>
            <a:buNone/>
          </a:pPr>
          <a:r>
            <a:rPr lang="en-GB" sz="2200" kern="1200"/>
            <a:t>Automate user tasks</a:t>
          </a:r>
          <a:endParaRPr lang="en-US" sz="2200" kern="1200"/>
        </a:p>
      </dsp:txBody>
      <dsp:txXfrm>
        <a:off x="1355155" y="1468933"/>
        <a:ext cx="4604319" cy="1173294"/>
      </dsp:txXfrm>
    </dsp:sp>
    <dsp:sp modelId="{CCA1BCAC-AABB-4535-9683-EE7019296DBA}">
      <dsp:nvSpPr>
        <dsp:cNvPr id="0" name=""/>
        <dsp:cNvSpPr/>
      </dsp:nvSpPr>
      <dsp:spPr>
        <a:xfrm>
          <a:off x="0" y="2935552"/>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EDB5B8-D360-415A-B0F6-25B1759E1DE6}">
      <dsp:nvSpPr>
        <dsp:cNvPr id="0" name=""/>
        <dsp:cNvSpPr/>
      </dsp:nvSpPr>
      <dsp:spPr>
        <a:xfrm>
          <a:off x="354921" y="3199543"/>
          <a:ext cx="645312" cy="6453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4FB8A9C-B41A-4E8C-A7EE-3968BA9FB865}">
      <dsp:nvSpPr>
        <dsp:cNvPr id="0" name=""/>
        <dsp:cNvSpPr/>
      </dsp:nvSpPr>
      <dsp:spPr>
        <a:xfrm>
          <a:off x="1355155" y="2935552"/>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77900">
            <a:lnSpc>
              <a:spcPct val="100000"/>
            </a:lnSpc>
            <a:spcBef>
              <a:spcPct val="0"/>
            </a:spcBef>
            <a:spcAft>
              <a:spcPct val="35000"/>
            </a:spcAft>
            <a:buNone/>
          </a:pPr>
          <a:r>
            <a:rPr lang="en-GB" sz="2200" kern="1200"/>
            <a:t>New DWH</a:t>
          </a:r>
          <a:endParaRPr lang="en-US" sz="2200" kern="1200"/>
        </a:p>
      </dsp:txBody>
      <dsp:txXfrm>
        <a:off x="1355155" y="2935552"/>
        <a:ext cx="4604319" cy="1173294"/>
      </dsp:txXfrm>
    </dsp:sp>
    <dsp:sp modelId="{F8BEA731-4C27-4CFE-8EFB-F6E7832665CE}">
      <dsp:nvSpPr>
        <dsp:cNvPr id="0" name=""/>
        <dsp:cNvSpPr/>
      </dsp:nvSpPr>
      <dsp:spPr>
        <a:xfrm>
          <a:off x="0" y="4402171"/>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E5632E-CE2A-4BB0-9CF8-B383534D9C38}">
      <dsp:nvSpPr>
        <dsp:cNvPr id="0" name=""/>
        <dsp:cNvSpPr/>
      </dsp:nvSpPr>
      <dsp:spPr>
        <a:xfrm>
          <a:off x="354921" y="4666162"/>
          <a:ext cx="645312" cy="64531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CB5830B2-AA1A-402C-91E9-50550FB6A291}">
      <dsp:nvSpPr>
        <dsp:cNvPr id="0" name=""/>
        <dsp:cNvSpPr/>
      </dsp:nvSpPr>
      <dsp:spPr>
        <a:xfrm>
          <a:off x="1355155" y="4402171"/>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77900">
            <a:lnSpc>
              <a:spcPct val="100000"/>
            </a:lnSpc>
            <a:spcBef>
              <a:spcPct val="0"/>
            </a:spcBef>
            <a:spcAft>
              <a:spcPct val="35000"/>
            </a:spcAft>
            <a:buNone/>
          </a:pPr>
          <a:r>
            <a:rPr lang="en-GB" sz="2200" kern="1200"/>
            <a:t>Outsourcing shipping</a:t>
          </a:r>
          <a:endParaRPr lang="en-US" sz="2200" kern="1200"/>
        </a:p>
      </dsp:txBody>
      <dsp:txXfrm>
        <a:off x="1355155" y="4402171"/>
        <a:ext cx="4604319" cy="11732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B8338D-1D8A-488F-9526-4ABEFCAD8F3E}">
      <dsp:nvSpPr>
        <dsp:cNvPr id="0" name=""/>
        <dsp:cNvSpPr/>
      </dsp:nvSpPr>
      <dsp:spPr>
        <a:xfrm>
          <a:off x="0" y="2314"/>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7EE00D-76C5-4F65-AC28-83BFA6BFE93D}">
      <dsp:nvSpPr>
        <dsp:cNvPr id="0" name=""/>
        <dsp:cNvSpPr/>
      </dsp:nvSpPr>
      <dsp:spPr>
        <a:xfrm>
          <a:off x="354921" y="266306"/>
          <a:ext cx="645312" cy="6453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0EE0DE98-3C01-4A80-A22F-4FB8DBDEF32F}">
      <dsp:nvSpPr>
        <dsp:cNvPr id="0" name=""/>
        <dsp:cNvSpPr/>
      </dsp:nvSpPr>
      <dsp:spPr>
        <a:xfrm>
          <a:off x="1355155" y="2314"/>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33450">
            <a:lnSpc>
              <a:spcPct val="100000"/>
            </a:lnSpc>
            <a:spcBef>
              <a:spcPct val="0"/>
            </a:spcBef>
            <a:spcAft>
              <a:spcPct val="35000"/>
            </a:spcAft>
            <a:buNone/>
          </a:pPr>
          <a:r>
            <a:rPr lang="en-GB" sz="2100" kern="1200" baseline="0"/>
            <a:t>To set ourselves up to the newest BI standards we want to opt for a DWH instead of separate DBs</a:t>
          </a:r>
          <a:endParaRPr lang="en-US" sz="2100" kern="1200"/>
        </a:p>
      </dsp:txBody>
      <dsp:txXfrm>
        <a:off x="1355155" y="2314"/>
        <a:ext cx="4604319" cy="1173294"/>
      </dsp:txXfrm>
    </dsp:sp>
    <dsp:sp modelId="{874265C4-4E2B-45A6-8D20-19553158A6EE}">
      <dsp:nvSpPr>
        <dsp:cNvPr id="0" name=""/>
        <dsp:cNvSpPr/>
      </dsp:nvSpPr>
      <dsp:spPr>
        <a:xfrm>
          <a:off x="0" y="1468933"/>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B772AB2-2761-458A-BB44-30893A2B5A8F}">
      <dsp:nvSpPr>
        <dsp:cNvPr id="0" name=""/>
        <dsp:cNvSpPr/>
      </dsp:nvSpPr>
      <dsp:spPr>
        <a:xfrm>
          <a:off x="354921" y="1732925"/>
          <a:ext cx="645312" cy="6453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85596BE7-1348-441B-81E5-188A24749B0F}">
      <dsp:nvSpPr>
        <dsp:cNvPr id="0" name=""/>
        <dsp:cNvSpPr/>
      </dsp:nvSpPr>
      <dsp:spPr>
        <a:xfrm>
          <a:off x="1355155" y="1468933"/>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33450">
            <a:lnSpc>
              <a:spcPct val="100000"/>
            </a:lnSpc>
            <a:spcBef>
              <a:spcPct val="0"/>
            </a:spcBef>
            <a:spcAft>
              <a:spcPct val="35000"/>
            </a:spcAft>
            <a:buNone/>
          </a:pPr>
          <a:r>
            <a:rPr lang="en-GB" sz="2100" kern="1200" baseline="0"/>
            <a:t>The DWH will act as a single source of truth eliminating redundant data and mistakes</a:t>
          </a:r>
          <a:endParaRPr lang="en-US" sz="2100" kern="1200"/>
        </a:p>
      </dsp:txBody>
      <dsp:txXfrm>
        <a:off x="1355155" y="1468933"/>
        <a:ext cx="4604319" cy="1173294"/>
      </dsp:txXfrm>
    </dsp:sp>
    <dsp:sp modelId="{5250363E-5E61-4674-8100-05301D1BFD9F}">
      <dsp:nvSpPr>
        <dsp:cNvPr id="0" name=""/>
        <dsp:cNvSpPr/>
      </dsp:nvSpPr>
      <dsp:spPr>
        <a:xfrm>
          <a:off x="0" y="2935552"/>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81CEFF-8E97-430E-8430-972A0C9B69D7}">
      <dsp:nvSpPr>
        <dsp:cNvPr id="0" name=""/>
        <dsp:cNvSpPr/>
      </dsp:nvSpPr>
      <dsp:spPr>
        <a:xfrm>
          <a:off x="354921" y="3199543"/>
          <a:ext cx="645312" cy="6453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796893C-CEF5-4A55-A13C-6CABCA3CFB56}">
      <dsp:nvSpPr>
        <dsp:cNvPr id="0" name=""/>
        <dsp:cNvSpPr/>
      </dsp:nvSpPr>
      <dsp:spPr>
        <a:xfrm>
          <a:off x="1355155" y="2935552"/>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33450">
            <a:lnSpc>
              <a:spcPct val="100000"/>
            </a:lnSpc>
            <a:spcBef>
              <a:spcPct val="0"/>
            </a:spcBef>
            <a:spcAft>
              <a:spcPct val="35000"/>
            </a:spcAft>
            <a:buNone/>
          </a:pPr>
          <a:r>
            <a:rPr lang="en-GB" sz="2100" kern="1200" baseline="0"/>
            <a:t>Opportunity to clean up our data structures to enhance data quality and consistency</a:t>
          </a:r>
          <a:endParaRPr lang="en-US" sz="2100" kern="1200"/>
        </a:p>
      </dsp:txBody>
      <dsp:txXfrm>
        <a:off x="1355155" y="2935552"/>
        <a:ext cx="4604319" cy="1173294"/>
      </dsp:txXfrm>
    </dsp:sp>
    <dsp:sp modelId="{5D7CA134-11BF-4CF5-9627-FA340494E871}">
      <dsp:nvSpPr>
        <dsp:cNvPr id="0" name=""/>
        <dsp:cNvSpPr/>
      </dsp:nvSpPr>
      <dsp:spPr>
        <a:xfrm>
          <a:off x="0" y="4402171"/>
          <a:ext cx="5959475" cy="117329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F6DF4B-B8D3-4141-92E9-3737D3BD797F}">
      <dsp:nvSpPr>
        <dsp:cNvPr id="0" name=""/>
        <dsp:cNvSpPr/>
      </dsp:nvSpPr>
      <dsp:spPr>
        <a:xfrm>
          <a:off x="354921" y="4666162"/>
          <a:ext cx="645312" cy="64531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C127A4A8-691B-42AF-88CD-B78C34F02410}">
      <dsp:nvSpPr>
        <dsp:cNvPr id="0" name=""/>
        <dsp:cNvSpPr/>
      </dsp:nvSpPr>
      <dsp:spPr>
        <a:xfrm>
          <a:off x="1355155" y="4402171"/>
          <a:ext cx="4604319" cy="11732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174" tIns="124174" rIns="124174" bIns="124174" numCol="1" spcCol="1270" anchor="ctr" anchorCtr="0">
          <a:noAutofit/>
        </a:bodyPr>
        <a:lstStyle/>
        <a:p>
          <a:pPr marL="0" lvl="0" indent="0" algn="l" defTabSz="933450">
            <a:lnSpc>
              <a:spcPct val="100000"/>
            </a:lnSpc>
            <a:spcBef>
              <a:spcPct val="0"/>
            </a:spcBef>
            <a:spcAft>
              <a:spcPct val="35000"/>
            </a:spcAft>
            <a:buNone/>
          </a:pPr>
          <a:r>
            <a:rPr lang="en-GB" sz="2100" kern="1200" baseline="0"/>
            <a:t>It will enhance decision making due to better insights and allow for more confident forecasting</a:t>
          </a:r>
          <a:endParaRPr lang="en-US" sz="2100" kern="1200"/>
        </a:p>
      </dsp:txBody>
      <dsp:txXfrm>
        <a:off x="1355155" y="4402171"/>
        <a:ext cx="4604319" cy="117329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46A7C-8CC5-5E4E-AB49-9163106B6586}">
      <dsp:nvSpPr>
        <dsp:cNvPr id="0" name=""/>
        <dsp:cNvSpPr/>
      </dsp:nvSpPr>
      <dsp:spPr>
        <a:xfrm>
          <a:off x="0" y="0"/>
          <a:ext cx="3053039" cy="0"/>
        </a:xfrm>
        <a:prstGeom prst="line">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w="6350" cap="flat" cmpd="sng" algn="in">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F482AB1-2A1C-FA4F-9A0B-2130EE738C2F}">
      <dsp:nvSpPr>
        <dsp:cNvPr id="0" name=""/>
        <dsp:cNvSpPr/>
      </dsp:nvSpPr>
      <dsp:spPr>
        <a:xfrm>
          <a:off x="0" y="0"/>
          <a:ext cx="3053039" cy="1965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baseline="0" dirty="0"/>
            <a:t>As demand in the online business is increasing, we propose to outsource shipping to a third party provider who is an expert in this area</a:t>
          </a:r>
          <a:endParaRPr lang="en-US" sz="2200" kern="1200" dirty="0"/>
        </a:p>
      </dsp:txBody>
      <dsp:txXfrm>
        <a:off x="0" y="0"/>
        <a:ext cx="3053039" cy="1965960"/>
      </dsp:txXfrm>
    </dsp:sp>
    <dsp:sp modelId="{47F22900-B511-9C4D-BC2A-6A9CD5CACF77}">
      <dsp:nvSpPr>
        <dsp:cNvPr id="0" name=""/>
        <dsp:cNvSpPr/>
      </dsp:nvSpPr>
      <dsp:spPr>
        <a:xfrm>
          <a:off x="0" y="1965960"/>
          <a:ext cx="3053039" cy="0"/>
        </a:xfrm>
        <a:prstGeom prst="line">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w="6350" cap="flat" cmpd="sng" algn="in">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11FC6F3-9531-B84A-9301-011B290F8C49}">
      <dsp:nvSpPr>
        <dsp:cNvPr id="0" name=""/>
        <dsp:cNvSpPr/>
      </dsp:nvSpPr>
      <dsp:spPr>
        <a:xfrm>
          <a:off x="0" y="1965960"/>
          <a:ext cx="3053039" cy="1965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baseline="0" dirty="0"/>
            <a:t>This will allow us to focus our resources into other areas</a:t>
          </a:r>
          <a:endParaRPr lang="en-US" sz="2200" kern="1200" dirty="0"/>
        </a:p>
      </dsp:txBody>
      <dsp:txXfrm>
        <a:off x="0" y="1965960"/>
        <a:ext cx="3053039" cy="196596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jpg>
</file>

<file path=ppt/media/image30.jpeg>
</file>

<file path=ppt/media/image31.png>
</file>

<file path=ppt/media/image32.jpeg>
</file>

<file path=ppt/media/image33.jpeg>
</file>

<file path=ppt/media/image34.png>
</file>

<file path=ppt/media/image35.png>
</file>

<file path=ppt/media/image4.jpe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D1B30-A1F9-D246-AEEB-7CC5EE41C53E}" type="datetimeFigureOut">
              <a:rPr lang="en-GB" smtClean="0"/>
              <a:t>03/06/2020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8636BF-DF54-1E41-A783-18145164A867}" type="slidenum">
              <a:rPr lang="en-GB" smtClean="0"/>
              <a:t>‹#›</a:t>
            </a:fld>
            <a:endParaRPr lang="en-GB"/>
          </a:p>
        </p:txBody>
      </p:sp>
    </p:spTree>
    <p:extLst>
      <p:ext uri="{BB962C8B-B14F-4D97-AF65-F5344CB8AC3E}">
        <p14:creationId xmlns:p14="http://schemas.microsoft.com/office/powerpoint/2010/main" val="2141989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ww.urbanmineplatform.eu/homepage"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sciencedirect.com/science/article/pii/S1878029616301499"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Good afternoon and welcome to our presentation. This is VRJ solutions an e-Retail company run by Vivienne Estopey, Ritah Nyakato and Joel Geisser. Our objective is to leverage digital technologies to improve the ecommerce department of our business. </a:t>
            </a:r>
          </a:p>
        </p:txBody>
      </p:sp>
      <p:sp>
        <p:nvSpPr>
          <p:cNvPr id="4" name="Slide Number Placeholder 3"/>
          <p:cNvSpPr>
            <a:spLocks noGrp="1"/>
          </p:cNvSpPr>
          <p:nvPr>
            <p:ph type="sldNum" sz="quarter" idx="5"/>
          </p:nvPr>
        </p:nvSpPr>
        <p:spPr/>
        <p:txBody>
          <a:bodyPr/>
          <a:lstStyle/>
          <a:p>
            <a:fld id="{B18636BF-DF54-1E41-A783-18145164A867}" type="slidenum">
              <a:rPr lang="en-GB" smtClean="0"/>
              <a:t>1</a:t>
            </a:fld>
            <a:endParaRPr lang="en-GB"/>
          </a:p>
        </p:txBody>
      </p:sp>
    </p:spTree>
    <p:extLst>
      <p:ext uri="{BB962C8B-B14F-4D97-AF65-F5344CB8AC3E}">
        <p14:creationId xmlns:p14="http://schemas.microsoft.com/office/powerpoint/2010/main" val="3602040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8636BF-DF54-1E41-A783-18145164A867}" type="slidenum">
              <a:rPr lang="en-GB" smtClean="0"/>
              <a:t>11</a:t>
            </a:fld>
            <a:endParaRPr lang="en-GB"/>
          </a:p>
        </p:txBody>
      </p:sp>
    </p:spTree>
    <p:extLst>
      <p:ext uri="{BB962C8B-B14F-4D97-AF65-F5344CB8AC3E}">
        <p14:creationId xmlns:p14="http://schemas.microsoft.com/office/powerpoint/2010/main" val="299629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hlinkClick r:id="rId3"/>
              </a:rPr>
              <a:t>http://www.urbanmineplatform.eu/homepage</a:t>
            </a:r>
            <a:endParaRPr lang="de-CH" dirty="0"/>
          </a:p>
          <a:p>
            <a:endParaRPr lang="de-CH" dirty="0"/>
          </a:p>
          <a:p>
            <a:r>
              <a:rPr lang="de-CH" dirty="0">
                <a:hlinkClick r:id="rId4"/>
              </a:rPr>
              <a:t>https://www.sciencedirect.com/science/article/pii/S1878029616301499</a:t>
            </a:r>
            <a:endParaRPr lang="en-GB" dirty="0"/>
          </a:p>
        </p:txBody>
      </p:sp>
      <p:sp>
        <p:nvSpPr>
          <p:cNvPr id="4" name="Foliennummernplatzhalter 3"/>
          <p:cNvSpPr>
            <a:spLocks noGrp="1"/>
          </p:cNvSpPr>
          <p:nvPr>
            <p:ph type="sldNum" sz="quarter" idx="5"/>
          </p:nvPr>
        </p:nvSpPr>
        <p:spPr/>
        <p:txBody>
          <a:bodyPr/>
          <a:lstStyle/>
          <a:p>
            <a:fld id="{B18636BF-DF54-1E41-A783-18145164A867}" type="slidenum">
              <a:rPr lang="en-GB" smtClean="0"/>
              <a:t>12</a:t>
            </a:fld>
            <a:endParaRPr lang="en-GB"/>
          </a:p>
        </p:txBody>
      </p:sp>
    </p:spTree>
    <p:extLst>
      <p:ext uri="{BB962C8B-B14F-4D97-AF65-F5344CB8AC3E}">
        <p14:creationId xmlns:p14="http://schemas.microsoft.com/office/powerpoint/2010/main" val="2731356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Innovationszyklen</a:t>
            </a:r>
          </a:p>
        </p:txBody>
      </p:sp>
      <p:sp>
        <p:nvSpPr>
          <p:cNvPr id="4" name="Kopfzeilenplatzhalter 3"/>
          <p:cNvSpPr>
            <a:spLocks noGrp="1"/>
          </p:cNvSpPr>
          <p:nvPr>
            <p:ph type="hdr" sz="quarter" idx="10"/>
          </p:nvPr>
        </p:nvSpPr>
        <p:spPr/>
        <p:txBody>
          <a:bodyPr/>
          <a:lstStyle/>
          <a:p>
            <a:r>
              <a:rPr lang="de-CH"/>
              <a:t>PPR1 Bénédict</a:t>
            </a:r>
          </a:p>
        </p:txBody>
      </p:sp>
      <p:sp>
        <p:nvSpPr>
          <p:cNvPr id="5" name="Datumsplatzhalter 4"/>
          <p:cNvSpPr>
            <a:spLocks noGrp="1"/>
          </p:cNvSpPr>
          <p:nvPr>
            <p:ph type="dt" idx="11"/>
          </p:nvPr>
        </p:nvSpPr>
        <p:spPr/>
        <p:txBody>
          <a:bodyPr/>
          <a:lstStyle/>
          <a:p>
            <a:r>
              <a:rPr lang="de-CH"/>
              <a:t>11.01.2017</a:t>
            </a:r>
          </a:p>
        </p:txBody>
      </p:sp>
      <p:sp>
        <p:nvSpPr>
          <p:cNvPr id="6" name="Foliennummernplatzhalter 5"/>
          <p:cNvSpPr>
            <a:spLocks noGrp="1"/>
          </p:cNvSpPr>
          <p:nvPr>
            <p:ph type="sldNum" sz="quarter" idx="12"/>
          </p:nvPr>
        </p:nvSpPr>
        <p:spPr/>
        <p:txBody>
          <a:bodyPr/>
          <a:lstStyle/>
          <a:p>
            <a:fld id="{94068B2C-4787-4C67-A5B0-0BF41370913A}" type="slidenum">
              <a:rPr lang="de-CH" smtClean="0"/>
              <a:t>13</a:t>
            </a:fld>
            <a:endParaRPr lang="de-CH"/>
          </a:p>
        </p:txBody>
      </p:sp>
    </p:spTree>
    <p:extLst>
      <p:ext uri="{BB962C8B-B14F-4D97-AF65-F5344CB8AC3E}">
        <p14:creationId xmlns:p14="http://schemas.microsoft.com/office/powerpoint/2010/main" val="3468542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VRJ Solutions is a retail company specializing in electronic products and we provide a wide range of products such as mobile phones, home appliances, smartwatches, computers, among others. </a:t>
            </a:r>
          </a:p>
          <a:p>
            <a:endParaRPr lang="en-US">
              <a:cs typeface="Calibri"/>
            </a:endParaRPr>
          </a:p>
        </p:txBody>
      </p:sp>
      <p:sp>
        <p:nvSpPr>
          <p:cNvPr id="4" name="Slide Number Placeholder 3"/>
          <p:cNvSpPr>
            <a:spLocks noGrp="1"/>
          </p:cNvSpPr>
          <p:nvPr>
            <p:ph type="sldNum" sz="quarter" idx="5"/>
          </p:nvPr>
        </p:nvSpPr>
        <p:spPr/>
        <p:txBody>
          <a:bodyPr/>
          <a:lstStyle/>
          <a:p>
            <a:fld id="{B18636BF-DF54-1E41-A783-18145164A867}" type="slidenum">
              <a:rPr lang="en-GB" smtClean="0"/>
              <a:t>2</a:t>
            </a:fld>
            <a:endParaRPr lang="en-GB"/>
          </a:p>
        </p:txBody>
      </p:sp>
    </p:spTree>
    <p:extLst>
      <p:ext uri="{BB962C8B-B14F-4D97-AF65-F5344CB8AC3E}">
        <p14:creationId xmlns:p14="http://schemas.microsoft.com/office/powerpoint/2010/main" val="3358842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the recent years we have been facing some challenges that affected several parts of the business, hence resulting in poor performance. We have </a:t>
            </a:r>
            <a:r>
              <a:rPr lang="en-US" err="1"/>
              <a:t>analysed</a:t>
            </a:r>
            <a:r>
              <a:rPr lang="en-US"/>
              <a:t> the challenges and grouped them into internal and external . From the internal side the challenges include</a:t>
            </a:r>
          </a:p>
          <a:p>
            <a:endParaRPr lang="en-US"/>
          </a:p>
          <a:p>
            <a:r>
              <a:rPr lang="en-US"/>
              <a:t>1. Declining sales in offline business – Now that many customers can shop from their mobile phones or computers, there are less people coming to the store which has affected our sales </a:t>
            </a:r>
          </a:p>
          <a:p>
            <a:r>
              <a:rPr lang="en-US"/>
              <a:t>2. There are many manual processes which consume a lot of time that could be invested in other activities</a:t>
            </a:r>
          </a:p>
          <a:p>
            <a:r>
              <a:rPr lang="en-US"/>
              <a:t>3. Currently our systems are old fashioned and slow which again costs us a lot of money and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From the external point of view,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1. There is a growing demand for an ecommerce platform. Customers are increasingly demanding for an online platform so that they may shop whenever they want in the comfort of their homes</a:t>
            </a:r>
          </a:p>
          <a:p>
            <a:r>
              <a:rPr lang="en-US"/>
              <a:t>2. Competition especially from existing online business is growing – the number of online electronics stores has been increasing and because we are still an offline company, we are not able to retain our customers</a:t>
            </a:r>
          </a:p>
          <a:p>
            <a:r>
              <a:rPr lang="en-US"/>
              <a:t>3. The current business environment is changing dramatically and there are unforeseen changes in the environment. For instance, the recent  outbreak of CODID-19  has increased the need to accelerate development and digitalization solutions.</a:t>
            </a:r>
          </a:p>
          <a:p>
            <a:endParaRPr lang="en-US"/>
          </a:p>
          <a:p>
            <a:endParaRPr lang="en-US"/>
          </a:p>
        </p:txBody>
      </p:sp>
      <p:sp>
        <p:nvSpPr>
          <p:cNvPr id="4" name="Slide Number Placeholder 3"/>
          <p:cNvSpPr>
            <a:spLocks noGrp="1"/>
          </p:cNvSpPr>
          <p:nvPr>
            <p:ph type="sldNum" sz="quarter" idx="5"/>
          </p:nvPr>
        </p:nvSpPr>
        <p:spPr/>
        <p:txBody>
          <a:bodyPr/>
          <a:lstStyle/>
          <a:p>
            <a:fld id="{B18636BF-DF54-1E41-A783-18145164A867}" type="slidenum">
              <a:rPr lang="en-GB" smtClean="0"/>
              <a:t>3</a:t>
            </a:fld>
            <a:endParaRPr lang="en-GB"/>
          </a:p>
        </p:txBody>
      </p:sp>
    </p:spTree>
    <p:extLst>
      <p:ext uri="{BB962C8B-B14F-4D97-AF65-F5344CB8AC3E}">
        <p14:creationId xmlns:p14="http://schemas.microsoft.com/office/powerpoint/2010/main" val="170680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address these challenges and be efficient, we have made the decision to transform the offline store to online store with improves process. We ran a proof of concept to explore the possibilities of the online solution. We learned that we still had several manual processes, which cost us time and money. We have therefore made changes by digitalizing the processes.</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B18636BF-DF54-1E41-A783-18145164A867}" type="slidenum">
              <a:rPr lang="en-GB" smtClean="0"/>
              <a:t>4</a:t>
            </a:fld>
            <a:endParaRPr lang="en-GB"/>
          </a:p>
        </p:txBody>
      </p:sp>
    </p:spTree>
    <p:extLst>
      <p:ext uri="{BB962C8B-B14F-4D97-AF65-F5344CB8AC3E}">
        <p14:creationId xmlns:p14="http://schemas.microsoft.com/office/powerpoint/2010/main" val="2548197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a:t>The smart inventory system communicates between the ERP and eCommerce systems, meaning if an item is sold out it will change the status from available to sold out on the website.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a:t>Furthermore, it will inform employees when stock units are running low and should be replenished, it will generate a prefilled order form for this which just needs to be looked over by a buyer. The prefilled order form which suggests how much to order is based on historic sales data. This should prevent items going out of stock.</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a:t>The implementation of the smart inventory </a:t>
            </a:r>
            <a:r>
              <a:rPr lang="en-US" sz="1200" err="1"/>
              <a:t>systenm</a:t>
            </a:r>
            <a:r>
              <a:rPr lang="en-US" sz="1200"/>
              <a:t> will therefore, eliminate the lengthy process (shown in the picture on the left) of an employee having to check the picking list with the items that are in stock and out of stock, meaning no orders need to be split into 2 separate. This not only leads to higher customer satisfaction but is also better for the companies CO2 footprint.</a:t>
            </a:r>
          </a:p>
          <a:p>
            <a:endParaRPr lang="en-GB"/>
          </a:p>
        </p:txBody>
      </p:sp>
      <p:sp>
        <p:nvSpPr>
          <p:cNvPr id="4" name="Slide Number Placeholder 3"/>
          <p:cNvSpPr>
            <a:spLocks noGrp="1"/>
          </p:cNvSpPr>
          <p:nvPr>
            <p:ph type="sldNum" sz="quarter" idx="5"/>
          </p:nvPr>
        </p:nvSpPr>
        <p:spPr/>
        <p:txBody>
          <a:bodyPr/>
          <a:lstStyle/>
          <a:p>
            <a:fld id="{B18636BF-DF54-1E41-A783-18145164A867}" type="slidenum">
              <a:rPr lang="en-GB" smtClean="0"/>
              <a:t>6</a:t>
            </a:fld>
            <a:endParaRPr lang="en-GB"/>
          </a:p>
        </p:txBody>
      </p:sp>
    </p:spTree>
    <p:extLst>
      <p:ext uri="{BB962C8B-B14F-4D97-AF65-F5344CB8AC3E}">
        <p14:creationId xmlns:p14="http://schemas.microsoft.com/office/powerpoint/2010/main" val="741937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a:t>Where possible we want to automate user tasks with service tasks. This should not only lead to saving money and time but set us up to be more scalable as demand grows for our online business. </a:t>
            </a:r>
          </a:p>
          <a:p>
            <a:pPr marL="171450" indent="-171450">
              <a:buFontTx/>
              <a:buChar char="-"/>
            </a:pPr>
            <a:r>
              <a:rPr lang="en-GB"/>
              <a:t>It will be more motivating for employees to not have to do menial repetitive tasks that are often error prone when carried out by humans and support them in carrying out their jobs more </a:t>
            </a:r>
            <a:r>
              <a:rPr lang="en-GB" err="1"/>
              <a:t>effiiciently</a:t>
            </a:r>
            <a:r>
              <a:rPr lang="en-GB"/>
              <a:t> </a:t>
            </a:r>
          </a:p>
          <a:p>
            <a:pPr marL="171450" indent="-171450">
              <a:buFontTx/>
              <a:buChar char="-"/>
            </a:pPr>
            <a:r>
              <a:rPr lang="en-GB"/>
              <a:t>Reducing errors in our fulfilment process will also lead to higher customer satisfaction</a:t>
            </a:r>
          </a:p>
          <a:p>
            <a:pPr marL="171450" indent="-171450">
              <a:buFontTx/>
              <a:buChar char="-"/>
            </a:pPr>
            <a:r>
              <a:rPr lang="en-GB"/>
              <a:t>In the picture on the top left you can see our current process for creating a picking list. Here an employee needs to check each order against the picking criteria and create the picking lists them self. In the future this will be automated and the employees can simply </a:t>
            </a:r>
            <a:r>
              <a:rPr lang="en-GB" err="1"/>
              <a:t>fgo</a:t>
            </a:r>
            <a:r>
              <a:rPr lang="en-GB"/>
              <a:t> pick the items based on the list which was automatically created from the </a:t>
            </a:r>
            <a:r>
              <a:rPr lang="en-GB" err="1"/>
              <a:t>implememntation</a:t>
            </a:r>
            <a:r>
              <a:rPr lang="en-GB"/>
              <a:t> of the business rule and service tasks as shown in. the picture on the right.</a:t>
            </a:r>
          </a:p>
        </p:txBody>
      </p:sp>
      <p:sp>
        <p:nvSpPr>
          <p:cNvPr id="4" name="Slide Number Placeholder 3"/>
          <p:cNvSpPr>
            <a:spLocks noGrp="1"/>
          </p:cNvSpPr>
          <p:nvPr>
            <p:ph type="sldNum" sz="quarter" idx="5"/>
          </p:nvPr>
        </p:nvSpPr>
        <p:spPr/>
        <p:txBody>
          <a:bodyPr/>
          <a:lstStyle/>
          <a:p>
            <a:fld id="{B18636BF-DF54-1E41-A783-18145164A867}" type="slidenum">
              <a:rPr lang="en-GB" smtClean="0"/>
              <a:t>7</a:t>
            </a:fld>
            <a:endParaRPr lang="en-GB"/>
          </a:p>
        </p:txBody>
      </p:sp>
    </p:spTree>
    <p:extLst>
      <p:ext uri="{BB962C8B-B14F-4D97-AF65-F5344CB8AC3E}">
        <p14:creationId xmlns:p14="http://schemas.microsoft.com/office/powerpoint/2010/main" val="3951672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a:t>Looking at todays best practices for data storage and BI we feel that a DWH would be the way to go forward. At the moment we store data in different data bases, having redundant data and not a clear policy which one is the single source of truth. This leads to mistakes as data is not always </a:t>
            </a:r>
            <a:r>
              <a:rPr lang="en-GB" err="1"/>
              <a:t>synchronicly</a:t>
            </a:r>
            <a:r>
              <a:rPr lang="en-GB"/>
              <a:t> updated.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a:t>Switching to a DWH </a:t>
            </a:r>
            <a:r>
              <a:rPr lang="en-GB" baseline="0"/>
              <a:t>will allow us to collect data in one place as the single source of truth eliminating redundant data and mistakes that may occur when data is updated in one database but not the other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aseline="0"/>
              <a:t>By implementing a DWH it will serve as an opportunity to clean up our data structures to enhance data quality and consistency. This is a crucial step in order to up our BI giving us a competitive advantage by </a:t>
            </a:r>
            <a:r>
              <a:rPr lang="en-GB" baseline="0" err="1"/>
              <a:t>levereaging</a:t>
            </a:r>
            <a:r>
              <a:rPr lang="en-GB" baseline="0"/>
              <a:t> our operations and customer data to make informed decisions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aseline="0"/>
              <a:t>It will also enable more confident forecasting for sales data and budgeting</a:t>
            </a:r>
            <a:endParaRPr lang="en-US"/>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a:p>
          <a:p>
            <a:pPr marL="171450" indent="-171450">
              <a:buFontTx/>
              <a:buChar char="-"/>
            </a:pPr>
            <a:endParaRPr lang="en-GB"/>
          </a:p>
          <a:p>
            <a:pPr marL="171450" indent="-171450">
              <a:buFontTx/>
              <a:buChar char="-"/>
            </a:pPr>
            <a:endParaRPr lang="en-GB"/>
          </a:p>
        </p:txBody>
      </p:sp>
      <p:sp>
        <p:nvSpPr>
          <p:cNvPr id="4" name="Slide Number Placeholder 3"/>
          <p:cNvSpPr>
            <a:spLocks noGrp="1"/>
          </p:cNvSpPr>
          <p:nvPr>
            <p:ph type="sldNum" sz="quarter" idx="5"/>
          </p:nvPr>
        </p:nvSpPr>
        <p:spPr/>
        <p:txBody>
          <a:bodyPr/>
          <a:lstStyle/>
          <a:p>
            <a:fld id="{B18636BF-DF54-1E41-A783-18145164A867}" type="slidenum">
              <a:rPr lang="en-GB" smtClean="0"/>
              <a:t>8</a:t>
            </a:fld>
            <a:endParaRPr lang="en-GB"/>
          </a:p>
        </p:txBody>
      </p:sp>
    </p:spTree>
    <p:extLst>
      <p:ext uri="{BB962C8B-B14F-4D97-AF65-F5344CB8AC3E}">
        <p14:creationId xmlns:p14="http://schemas.microsoft.com/office/powerpoint/2010/main" val="198974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a:t>We realised that instead of taking the time and effort to try and improve our shipping process it makes more sense to outsource this to a third party provider like Post or DHL which are already specialised in this area. They provide scalable business solutions which can easily be integrated into our business process. This allows us to </a:t>
            </a:r>
            <a:r>
              <a:rPr lang="en-GB" err="1"/>
              <a:t>realocate</a:t>
            </a:r>
            <a:r>
              <a:rPr lang="en-GB"/>
              <a:t> resources to other areas such as our fulfilment, DWH and new </a:t>
            </a:r>
            <a:r>
              <a:rPr lang="en-GB" err="1"/>
              <a:t>eRecycling</a:t>
            </a:r>
            <a:r>
              <a:rPr lang="en-GB"/>
              <a:t> process.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a:t>In terms of cost for the bottom line it is likely to come us cheaper to this than investing in upgrading and digitalising our own shipping process.</a:t>
            </a:r>
          </a:p>
          <a:p>
            <a:pPr marL="171450" indent="-171450">
              <a:buFontTx/>
              <a:buChar char="-"/>
            </a:pPr>
            <a:endParaRPr lang="en-GB"/>
          </a:p>
        </p:txBody>
      </p:sp>
      <p:sp>
        <p:nvSpPr>
          <p:cNvPr id="4" name="Slide Number Placeholder 3"/>
          <p:cNvSpPr>
            <a:spLocks noGrp="1"/>
          </p:cNvSpPr>
          <p:nvPr>
            <p:ph type="sldNum" sz="quarter" idx="5"/>
          </p:nvPr>
        </p:nvSpPr>
        <p:spPr/>
        <p:txBody>
          <a:bodyPr/>
          <a:lstStyle/>
          <a:p>
            <a:fld id="{B18636BF-DF54-1E41-A783-18145164A867}" type="slidenum">
              <a:rPr lang="en-GB" smtClean="0"/>
              <a:t>9</a:t>
            </a:fld>
            <a:endParaRPr lang="en-GB"/>
          </a:p>
        </p:txBody>
      </p:sp>
    </p:spTree>
    <p:extLst>
      <p:ext uri="{BB962C8B-B14F-4D97-AF65-F5344CB8AC3E}">
        <p14:creationId xmlns:p14="http://schemas.microsoft.com/office/powerpoint/2010/main" val="995643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Innovationszyklen</a:t>
            </a:r>
          </a:p>
        </p:txBody>
      </p:sp>
      <p:sp>
        <p:nvSpPr>
          <p:cNvPr id="4" name="Kopfzeilenplatzhalter 3"/>
          <p:cNvSpPr>
            <a:spLocks noGrp="1"/>
          </p:cNvSpPr>
          <p:nvPr>
            <p:ph type="hdr" sz="quarter" idx="10"/>
          </p:nvPr>
        </p:nvSpPr>
        <p:spPr/>
        <p:txBody>
          <a:bodyPr/>
          <a:lstStyle/>
          <a:p>
            <a:r>
              <a:rPr lang="de-CH"/>
              <a:t>PPR1 Bénédict</a:t>
            </a:r>
          </a:p>
        </p:txBody>
      </p:sp>
      <p:sp>
        <p:nvSpPr>
          <p:cNvPr id="5" name="Datumsplatzhalter 4"/>
          <p:cNvSpPr>
            <a:spLocks noGrp="1"/>
          </p:cNvSpPr>
          <p:nvPr>
            <p:ph type="dt" idx="11"/>
          </p:nvPr>
        </p:nvSpPr>
        <p:spPr/>
        <p:txBody>
          <a:bodyPr/>
          <a:lstStyle/>
          <a:p>
            <a:r>
              <a:rPr lang="de-CH"/>
              <a:t>11.01.2017</a:t>
            </a:r>
          </a:p>
        </p:txBody>
      </p:sp>
      <p:sp>
        <p:nvSpPr>
          <p:cNvPr id="6" name="Foliennummernplatzhalter 5"/>
          <p:cNvSpPr>
            <a:spLocks noGrp="1"/>
          </p:cNvSpPr>
          <p:nvPr>
            <p:ph type="sldNum" sz="quarter" idx="12"/>
          </p:nvPr>
        </p:nvSpPr>
        <p:spPr/>
        <p:txBody>
          <a:bodyPr/>
          <a:lstStyle/>
          <a:p>
            <a:fld id="{94068B2C-4787-4C67-A5B0-0BF41370913A}" type="slidenum">
              <a:rPr lang="de-CH" smtClean="0"/>
              <a:t>10</a:t>
            </a:fld>
            <a:endParaRPr lang="de-CH"/>
          </a:p>
        </p:txBody>
      </p:sp>
    </p:spTree>
    <p:extLst>
      <p:ext uri="{BB962C8B-B14F-4D97-AF65-F5344CB8AC3E}">
        <p14:creationId xmlns:p14="http://schemas.microsoft.com/office/powerpoint/2010/main" val="2661675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6/3/20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7DE6118-2437-4B30-8E3C-4D2BE6020583}" type="datetimeFigureOut">
              <a:rPr lang="en-US" dirty="0"/>
              <a:t>6/3/20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7DE6118-2437-4B30-8E3C-4D2BE6020583}" type="datetimeFigureOut">
              <a:rPr lang="en-US" dirty="0"/>
              <a:t>6/3/20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7DE6118-2437-4B30-8E3C-4D2BE6020583}" type="datetimeFigureOut">
              <a:rPr lang="en-US" dirty="0"/>
              <a:t>6/3/20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6/3/20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87DE6118-2437-4B30-8E3C-4D2BE6020583}" type="datetimeFigureOut">
              <a:rPr lang="en-US" dirty="0"/>
              <a:t>6/3/20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7DE6118-2437-4B30-8E3C-4D2BE6020583}" type="datetimeFigureOut">
              <a:rPr lang="en-US" dirty="0"/>
              <a:t>6/3/20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87DE6118-2437-4B30-8E3C-4D2BE6020583}" type="datetimeFigureOut">
              <a:rPr lang="en-US" dirty="0"/>
              <a:t>6/3/20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6/3/20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6/3/20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audio" Target="../media/media10.m4a"/><Relationship Id="rId7" Type="http://schemas.openxmlformats.org/officeDocument/2006/relationships/image" Target="../media/image26.svg"/><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25.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audio" Target="../media/media11.m4a"/><Relationship Id="rId7" Type="http://schemas.openxmlformats.org/officeDocument/2006/relationships/image" Target="../media/image29.png"/><Relationship Id="rId12" Type="http://schemas.openxmlformats.org/officeDocument/2006/relationships/image" Target="../media/image2.png"/><Relationship Id="rId2" Type="http://schemas.microsoft.com/office/2007/relationships/media" Target="../media/media11.m4a"/><Relationship Id="rId1" Type="http://schemas.openxmlformats.org/officeDocument/2006/relationships/tags" Target="../tags/tag2.xml"/><Relationship Id="rId6" Type="http://schemas.openxmlformats.org/officeDocument/2006/relationships/image" Target="../media/image28.png"/><Relationship Id="rId11" Type="http://schemas.openxmlformats.org/officeDocument/2006/relationships/image" Target="../media/image33.jpeg"/><Relationship Id="rId5" Type="http://schemas.openxmlformats.org/officeDocument/2006/relationships/notesSlide" Target="../notesSlides/notesSlide10.xml"/><Relationship Id="rId10" Type="http://schemas.openxmlformats.org/officeDocument/2006/relationships/image" Target="../media/image32.jpeg"/><Relationship Id="rId4" Type="http://schemas.openxmlformats.org/officeDocument/2006/relationships/slideLayout" Target="../slideLayouts/slideLayout7.xml"/><Relationship Id="rId9"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audio" Target="../media/media12.m4a"/><Relationship Id="rId7" Type="http://schemas.openxmlformats.org/officeDocument/2006/relationships/image" Target="../media/image26.svg"/><Relationship Id="rId2" Type="http://schemas.microsoft.com/office/2007/relationships/media" Target="../media/media12.m4a"/><Relationship Id="rId1" Type="http://schemas.openxmlformats.org/officeDocument/2006/relationships/tags" Target="../tags/tag3.xml"/><Relationship Id="rId6" Type="http://schemas.openxmlformats.org/officeDocument/2006/relationships/image" Target="../media/image25.png"/><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3.jp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7.xml"/><Relationship Id="rId9" Type="http://schemas.microsoft.com/office/2007/relationships/diagramDrawing" Target="../diagrams/drawing4.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slideLayout" Target="../slideLayouts/slideLayout2.xml"/><Relationship Id="rId7" Type="http://schemas.openxmlformats.org/officeDocument/2006/relationships/diagramLayout" Target="../diagrams/layout5.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Data" Target="../diagrams/data5.xml"/><Relationship Id="rId11" Type="http://schemas.openxmlformats.org/officeDocument/2006/relationships/image" Target="../media/image2.png"/><Relationship Id="rId5" Type="http://schemas.openxmlformats.org/officeDocument/2006/relationships/image" Target="../media/image24.png"/><Relationship Id="rId10" Type="http://schemas.microsoft.com/office/2007/relationships/diagramDrawing" Target="../diagrams/drawing5.xml"/><Relationship Id="rId4" Type="http://schemas.openxmlformats.org/officeDocument/2006/relationships/notesSlide" Target="../notesSlides/notesSlide8.xml"/><Relationship Id="rId9" Type="http://schemas.openxmlformats.org/officeDocument/2006/relationships/diagramColors" Target="../diagrams/colors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4" name="Rectangle 61">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monitor, electronics, indoor, different&#10;&#10;Description automatically generated">
            <a:extLst>
              <a:ext uri="{FF2B5EF4-FFF2-40B4-BE49-F238E27FC236}">
                <a16:creationId xmlns:a16="http://schemas.microsoft.com/office/drawing/2014/main" id="{6DE218BD-9E6F-3844-9ABB-BA935F677FE0}"/>
              </a:ext>
            </a:extLst>
          </p:cNvPr>
          <p:cNvPicPr>
            <a:picLocks noChangeAspect="1"/>
          </p:cNvPicPr>
          <p:nvPr/>
        </p:nvPicPr>
        <p:blipFill rotWithShape="1">
          <a:blip r:embed="rId5"/>
          <a:srcRect l="3556" r="1" b="1"/>
          <a:stretch/>
        </p:blipFill>
        <p:spPr>
          <a:xfrm>
            <a:off x="20" y="10"/>
            <a:ext cx="12191980" cy="6857990"/>
          </a:xfrm>
          <a:prstGeom prst="rect">
            <a:avLst/>
          </a:prstGeom>
        </p:spPr>
      </p:pic>
      <p:sp>
        <p:nvSpPr>
          <p:cNvPr id="75" name="Rectangle 63">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720EA-4ED2-6548-BE67-8A6022202FED}"/>
              </a:ext>
            </a:extLst>
          </p:cNvPr>
          <p:cNvSpPr>
            <a:spLocks noGrp="1"/>
          </p:cNvSpPr>
          <p:nvPr>
            <p:ph type="ctrTitle"/>
          </p:nvPr>
        </p:nvSpPr>
        <p:spPr>
          <a:xfrm>
            <a:off x="6298010" y="4333009"/>
            <a:ext cx="5268177" cy="1086237"/>
          </a:xfrm>
        </p:spPr>
        <p:txBody>
          <a:bodyPr>
            <a:normAutofit/>
          </a:bodyPr>
          <a:lstStyle/>
          <a:p>
            <a:pPr algn="l"/>
            <a:r>
              <a:rPr lang="en-GB" sz="3600">
                <a:solidFill>
                  <a:srgbClr val="FFFFFF"/>
                </a:solidFill>
              </a:rPr>
              <a:t>VRJ Solutions </a:t>
            </a:r>
          </a:p>
        </p:txBody>
      </p:sp>
      <p:sp>
        <p:nvSpPr>
          <p:cNvPr id="3" name="Subtitle 2">
            <a:extLst>
              <a:ext uri="{FF2B5EF4-FFF2-40B4-BE49-F238E27FC236}">
                <a16:creationId xmlns:a16="http://schemas.microsoft.com/office/drawing/2014/main" id="{C37BBCE2-26F0-2E47-8C27-535D3808300E}"/>
              </a:ext>
            </a:extLst>
          </p:cNvPr>
          <p:cNvSpPr>
            <a:spLocks noGrp="1"/>
          </p:cNvSpPr>
          <p:nvPr>
            <p:ph type="subTitle" idx="1"/>
          </p:nvPr>
        </p:nvSpPr>
        <p:spPr>
          <a:xfrm>
            <a:off x="6298010" y="5419246"/>
            <a:ext cx="5268177" cy="531866"/>
          </a:xfrm>
        </p:spPr>
        <p:txBody>
          <a:bodyPr vert="horz" lIns="91440" tIns="45720" rIns="91440" bIns="45720" rtlCol="0">
            <a:normAutofit/>
          </a:bodyPr>
          <a:lstStyle/>
          <a:p>
            <a:pPr algn="l">
              <a:spcAft>
                <a:spcPts val="600"/>
              </a:spcAft>
            </a:pPr>
            <a:r>
              <a:rPr lang="en-GB" sz="1800">
                <a:solidFill>
                  <a:srgbClr val="FFFFFF"/>
                </a:solidFill>
              </a:rPr>
              <a:t>Digitalising Business Processes</a:t>
            </a:r>
          </a:p>
        </p:txBody>
      </p:sp>
      <p:sp>
        <p:nvSpPr>
          <p:cNvPr id="76" name="Freeform: Shape 65">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pic>
        <p:nvPicPr>
          <p:cNvPr id="19" name="Audio 18">
            <a:hlinkClick r:id="" action="ppaction://media"/>
            <a:extLst>
              <a:ext uri="{FF2B5EF4-FFF2-40B4-BE49-F238E27FC236}">
                <a16:creationId xmlns:a16="http://schemas.microsoft.com/office/drawing/2014/main" id="{E9040C13-306F-406B-96DE-955399EA915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72667288"/>
      </p:ext>
    </p:extLst>
  </p:cSld>
  <p:clrMapOvr>
    <a:masterClrMapping/>
  </p:clrMapOvr>
  <mc:AlternateContent xmlns:mc="http://schemas.openxmlformats.org/markup-compatibility/2006" xmlns:p14="http://schemas.microsoft.com/office/powerpoint/2010/main">
    <mc:Choice Requires="p14">
      <p:transition spd="slow" p14:dur="2000" advTm="15105"/>
    </mc:Choice>
    <mc:Fallback xmlns="">
      <p:transition spd="slow" advTm="15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6" name="Foliennummernplatzhalter 25"/>
          <p:cNvSpPr>
            <a:spLocks noGrp="1"/>
          </p:cNvSpPr>
          <p:nvPr>
            <p:ph type="sldNum" sz="quarter" idx="12"/>
          </p:nvPr>
        </p:nvSpPr>
        <p:spPr/>
        <p:txBody>
          <a:bodyPr/>
          <a:lstStyle/>
          <a:p>
            <a:fld id="{667DBB01-D8A0-4599-9B74-C4C7E0DFFFAB}" type="slidenum">
              <a:rPr lang="de-CH" smtClean="0"/>
              <a:t>10</a:t>
            </a:fld>
            <a:endParaRPr lang="de-CH"/>
          </a:p>
        </p:txBody>
      </p:sp>
      <p:pic>
        <p:nvPicPr>
          <p:cNvPr id="8" name="Grafik 7">
            <a:extLst>
              <a:ext uri="{FF2B5EF4-FFF2-40B4-BE49-F238E27FC236}">
                <a16:creationId xmlns:a16="http://schemas.microsoft.com/office/drawing/2014/main" id="{0B943C0C-8409-482C-8170-12DB73D3E8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01922" y="1554380"/>
            <a:ext cx="1188000" cy="1188000"/>
          </a:xfrm>
          <a:prstGeom prst="rect">
            <a:avLst/>
          </a:prstGeom>
        </p:spPr>
      </p:pic>
      <p:pic>
        <p:nvPicPr>
          <p:cNvPr id="16" name="Grafik 15">
            <a:extLst>
              <a:ext uri="{FF2B5EF4-FFF2-40B4-BE49-F238E27FC236}">
                <a16:creationId xmlns:a16="http://schemas.microsoft.com/office/drawing/2014/main" id="{2D6354F7-4F5E-479B-B2AC-F2C7F1ABD68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2675" y="1517362"/>
            <a:ext cx="1004668" cy="1080000"/>
          </a:xfrm>
          <a:prstGeom prst="rect">
            <a:avLst/>
          </a:prstGeom>
        </p:spPr>
      </p:pic>
      <p:pic>
        <p:nvPicPr>
          <p:cNvPr id="44" name="Grafik 43">
            <a:extLst>
              <a:ext uri="{FF2B5EF4-FFF2-40B4-BE49-F238E27FC236}">
                <a16:creationId xmlns:a16="http://schemas.microsoft.com/office/drawing/2014/main" id="{9DB1A709-8128-490D-9003-4ACC4C9F070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01922" y="3147551"/>
            <a:ext cx="1188000" cy="1188000"/>
          </a:xfrm>
          <a:prstGeom prst="rect">
            <a:avLst/>
          </a:prstGeom>
        </p:spPr>
      </p:pic>
      <p:pic>
        <p:nvPicPr>
          <p:cNvPr id="45" name="Grafik 44">
            <a:extLst>
              <a:ext uri="{FF2B5EF4-FFF2-40B4-BE49-F238E27FC236}">
                <a16:creationId xmlns:a16="http://schemas.microsoft.com/office/drawing/2014/main" id="{DDC54602-E401-4226-A16F-5A5BA2419A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2675" y="3113963"/>
            <a:ext cx="1004667" cy="1080000"/>
          </a:xfrm>
          <a:prstGeom prst="rect">
            <a:avLst/>
          </a:prstGeom>
        </p:spPr>
      </p:pic>
      <p:pic>
        <p:nvPicPr>
          <p:cNvPr id="46" name="Grafik 45">
            <a:extLst>
              <a:ext uri="{FF2B5EF4-FFF2-40B4-BE49-F238E27FC236}">
                <a16:creationId xmlns:a16="http://schemas.microsoft.com/office/drawing/2014/main" id="{7A9BFE2B-DE2C-44DB-94A8-14EB19047F8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80305" y="4823929"/>
            <a:ext cx="1188000" cy="1188000"/>
          </a:xfrm>
          <a:prstGeom prst="rect">
            <a:avLst/>
          </a:prstGeom>
        </p:spPr>
      </p:pic>
      <p:pic>
        <p:nvPicPr>
          <p:cNvPr id="47" name="Grafik 46">
            <a:extLst>
              <a:ext uri="{FF2B5EF4-FFF2-40B4-BE49-F238E27FC236}">
                <a16:creationId xmlns:a16="http://schemas.microsoft.com/office/drawing/2014/main" id="{F21E4163-9AE5-41DE-BA1E-9C3FE5E8749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1058" y="4790341"/>
            <a:ext cx="1004667" cy="1080000"/>
          </a:xfrm>
          <a:prstGeom prst="rect">
            <a:avLst/>
          </a:prstGeom>
        </p:spPr>
      </p:pic>
      <p:pic>
        <p:nvPicPr>
          <p:cNvPr id="48" name="Grafik 47">
            <a:extLst>
              <a:ext uri="{FF2B5EF4-FFF2-40B4-BE49-F238E27FC236}">
                <a16:creationId xmlns:a16="http://schemas.microsoft.com/office/drawing/2014/main" id="{5E49A3A3-EDC3-466A-8F15-D2C64D6ADB3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67576" y="1594701"/>
            <a:ext cx="1188000" cy="1188000"/>
          </a:xfrm>
          <a:prstGeom prst="rect">
            <a:avLst/>
          </a:prstGeom>
        </p:spPr>
      </p:pic>
      <p:pic>
        <p:nvPicPr>
          <p:cNvPr id="49" name="Grafik 48">
            <a:extLst>
              <a:ext uri="{FF2B5EF4-FFF2-40B4-BE49-F238E27FC236}">
                <a16:creationId xmlns:a16="http://schemas.microsoft.com/office/drawing/2014/main" id="{34B75C71-FBD5-4A39-AC02-D227431032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88329" y="1561113"/>
            <a:ext cx="1004667" cy="1080000"/>
          </a:xfrm>
          <a:prstGeom prst="rect">
            <a:avLst/>
          </a:prstGeom>
        </p:spPr>
      </p:pic>
      <p:pic>
        <p:nvPicPr>
          <p:cNvPr id="50" name="Grafik 49">
            <a:extLst>
              <a:ext uri="{FF2B5EF4-FFF2-40B4-BE49-F238E27FC236}">
                <a16:creationId xmlns:a16="http://schemas.microsoft.com/office/drawing/2014/main" id="{D099754E-276E-4D7E-8959-2CA3BAECC37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67576" y="4051540"/>
            <a:ext cx="1188000" cy="1188000"/>
          </a:xfrm>
          <a:prstGeom prst="rect">
            <a:avLst/>
          </a:prstGeom>
        </p:spPr>
      </p:pic>
      <p:pic>
        <p:nvPicPr>
          <p:cNvPr id="51" name="Grafik 50">
            <a:extLst>
              <a:ext uri="{FF2B5EF4-FFF2-40B4-BE49-F238E27FC236}">
                <a16:creationId xmlns:a16="http://schemas.microsoft.com/office/drawing/2014/main" id="{96DF3F6F-0F92-4793-8F56-A2E795FF20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88329" y="4017347"/>
            <a:ext cx="1004667" cy="1080000"/>
          </a:xfrm>
          <a:prstGeom prst="rect">
            <a:avLst/>
          </a:prstGeom>
        </p:spPr>
      </p:pic>
      <p:sp>
        <p:nvSpPr>
          <p:cNvPr id="54" name="Textfeld 53">
            <a:extLst>
              <a:ext uri="{FF2B5EF4-FFF2-40B4-BE49-F238E27FC236}">
                <a16:creationId xmlns:a16="http://schemas.microsoft.com/office/drawing/2014/main" id="{0433E306-464A-42FA-92CF-96C45678A5D1}"/>
              </a:ext>
            </a:extLst>
          </p:cNvPr>
          <p:cNvSpPr txBox="1"/>
          <p:nvPr/>
        </p:nvSpPr>
        <p:spPr>
          <a:xfrm>
            <a:off x="1238718" y="1754043"/>
            <a:ext cx="3766278" cy="1013902"/>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b="1" dirty="0" err="1">
                <a:solidFill>
                  <a:schemeClr val="bg1"/>
                </a:solidFill>
              </a:rPr>
              <a:t>Automate</a:t>
            </a:r>
            <a:r>
              <a:rPr lang="de-CH" b="1" dirty="0">
                <a:solidFill>
                  <a:schemeClr val="bg1"/>
                </a:solidFill>
              </a:rPr>
              <a:t> </a:t>
            </a:r>
            <a:r>
              <a:rPr lang="de-CH" b="1" dirty="0" err="1">
                <a:solidFill>
                  <a:schemeClr val="bg1"/>
                </a:solidFill>
              </a:rPr>
              <a:t>manual</a:t>
            </a:r>
            <a:r>
              <a:rPr lang="de-CH" b="1" dirty="0">
                <a:solidFill>
                  <a:schemeClr val="bg1"/>
                </a:solidFill>
              </a:rPr>
              <a:t> </a:t>
            </a:r>
            <a:r>
              <a:rPr lang="de-CH" b="1" dirty="0" err="1">
                <a:solidFill>
                  <a:schemeClr val="bg1"/>
                </a:solidFill>
              </a:rPr>
              <a:t>processes</a:t>
            </a:r>
            <a:r>
              <a:rPr lang="de-CH" b="1" dirty="0">
                <a:solidFill>
                  <a:schemeClr val="bg1"/>
                </a:solidFill>
              </a:rPr>
              <a:t> </a:t>
            </a:r>
            <a:r>
              <a:rPr lang="de-CH" b="1" dirty="0" err="1">
                <a:solidFill>
                  <a:schemeClr val="bg1"/>
                </a:solidFill>
              </a:rPr>
              <a:t>saving</a:t>
            </a:r>
            <a:r>
              <a:rPr lang="de-CH" b="1" dirty="0">
                <a:solidFill>
                  <a:schemeClr val="bg1"/>
                </a:solidFill>
              </a:rPr>
              <a:t> time &amp; </a:t>
            </a:r>
            <a:r>
              <a:rPr lang="de-CH" b="1" dirty="0" err="1">
                <a:solidFill>
                  <a:schemeClr val="bg1"/>
                </a:solidFill>
              </a:rPr>
              <a:t>money</a:t>
            </a:r>
            <a:endParaRPr lang="de-CH" b="1" dirty="0">
              <a:solidFill>
                <a:schemeClr val="bg1"/>
              </a:solidFill>
            </a:endParaRPr>
          </a:p>
        </p:txBody>
      </p:sp>
      <p:sp>
        <p:nvSpPr>
          <p:cNvPr id="55" name="Textfeld 54">
            <a:extLst>
              <a:ext uri="{FF2B5EF4-FFF2-40B4-BE49-F238E27FC236}">
                <a16:creationId xmlns:a16="http://schemas.microsoft.com/office/drawing/2014/main" id="{577C18FD-501C-4F5C-AC6B-EAA45A5D8286}"/>
              </a:ext>
            </a:extLst>
          </p:cNvPr>
          <p:cNvSpPr txBox="1"/>
          <p:nvPr/>
        </p:nvSpPr>
        <p:spPr>
          <a:xfrm>
            <a:off x="1240880" y="3350273"/>
            <a:ext cx="3826696" cy="1256112"/>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b="1" dirty="0" err="1">
                <a:solidFill>
                  <a:schemeClr val="bg1"/>
                </a:solidFill>
              </a:rPr>
              <a:t>Enable</a:t>
            </a:r>
            <a:r>
              <a:rPr lang="de-CH" b="1" dirty="0">
                <a:solidFill>
                  <a:schemeClr val="bg1"/>
                </a:solidFill>
              </a:rPr>
              <a:t> </a:t>
            </a:r>
            <a:r>
              <a:rPr lang="de-CH" b="1" dirty="0" err="1">
                <a:solidFill>
                  <a:schemeClr val="bg1"/>
                </a:solidFill>
              </a:rPr>
              <a:t>us</a:t>
            </a:r>
            <a:r>
              <a:rPr lang="de-CH" b="1" dirty="0">
                <a:solidFill>
                  <a:schemeClr val="bg1"/>
                </a:solidFill>
              </a:rPr>
              <a:t> </a:t>
            </a:r>
            <a:r>
              <a:rPr lang="de-CH" b="1" dirty="0" err="1">
                <a:solidFill>
                  <a:schemeClr val="bg1"/>
                </a:solidFill>
              </a:rPr>
              <a:t>to</a:t>
            </a:r>
            <a:r>
              <a:rPr lang="de-CH" b="1" dirty="0">
                <a:solidFill>
                  <a:schemeClr val="bg1"/>
                </a:solidFill>
              </a:rPr>
              <a:t> </a:t>
            </a:r>
            <a:r>
              <a:rPr lang="de-CH" b="1" dirty="0" err="1">
                <a:solidFill>
                  <a:schemeClr val="bg1"/>
                </a:solidFill>
              </a:rPr>
              <a:t>become</a:t>
            </a:r>
            <a:r>
              <a:rPr lang="de-CH" b="1" dirty="0">
                <a:solidFill>
                  <a:schemeClr val="bg1"/>
                </a:solidFill>
              </a:rPr>
              <a:t> </a:t>
            </a:r>
            <a:r>
              <a:rPr lang="de-CH" b="1" dirty="0" err="1">
                <a:solidFill>
                  <a:schemeClr val="bg1"/>
                </a:solidFill>
              </a:rPr>
              <a:t>more</a:t>
            </a:r>
            <a:r>
              <a:rPr lang="de-CH" b="1" dirty="0">
                <a:solidFill>
                  <a:schemeClr val="bg1"/>
                </a:solidFill>
              </a:rPr>
              <a:t> </a:t>
            </a:r>
            <a:r>
              <a:rPr lang="de-CH" b="1" dirty="0" err="1">
                <a:solidFill>
                  <a:schemeClr val="bg1"/>
                </a:solidFill>
              </a:rPr>
              <a:t>competitive</a:t>
            </a:r>
            <a:r>
              <a:rPr lang="de-CH" b="1" dirty="0">
                <a:solidFill>
                  <a:schemeClr val="bg1"/>
                </a:solidFill>
              </a:rPr>
              <a:t> </a:t>
            </a:r>
            <a:r>
              <a:rPr lang="de-CH" b="1" dirty="0" err="1">
                <a:solidFill>
                  <a:schemeClr val="bg1"/>
                </a:solidFill>
              </a:rPr>
              <a:t>with</a:t>
            </a:r>
            <a:r>
              <a:rPr lang="de-CH" b="1" dirty="0">
                <a:solidFill>
                  <a:schemeClr val="bg1"/>
                </a:solidFill>
              </a:rPr>
              <a:t> </a:t>
            </a:r>
            <a:r>
              <a:rPr lang="de-CH" b="1" dirty="0" err="1">
                <a:solidFill>
                  <a:schemeClr val="bg1"/>
                </a:solidFill>
              </a:rPr>
              <a:t>up</a:t>
            </a:r>
            <a:r>
              <a:rPr lang="de-CH" b="1" dirty="0">
                <a:solidFill>
                  <a:schemeClr val="bg1"/>
                </a:solidFill>
              </a:rPr>
              <a:t> </a:t>
            </a:r>
            <a:r>
              <a:rPr lang="de-CH" b="1" dirty="0" err="1">
                <a:solidFill>
                  <a:schemeClr val="bg1"/>
                </a:solidFill>
              </a:rPr>
              <a:t>to</a:t>
            </a:r>
            <a:r>
              <a:rPr lang="de-CH" b="1" dirty="0">
                <a:solidFill>
                  <a:schemeClr val="bg1"/>
                </a:solidFill>
              </a:rPr>
              <a:t> </a:t>
            </a:r>
            <a:r>
              <a:rPr lang="de-CH" b="1" dirty="0" err="1">
                <a:solidFill>
                  <a:schemeClr val="bg1"/>
                </a:solidFill>
              </a:rPr>
              <a:t>date</a:t>
            </a:r>
            <a:r>
              <a:rPr lang="de-CH" b="1" dirty="0">
                <a:solidFill>
                  <a:schemeClr val="bg1"/>
                </a:solidFill>
              </a:rPr>
              <a:t> </a:t>
            </a:r>
            <a:r>
              <a:rPr lang="de-CH" b="1" dirty="0" err="1">
                <a:solidFill>
                  <a:schemeClr val="bg1"/>
                </a:solidFill>
              </a:rPr>
              <a:t>technology</a:t>
            </a:r>
            <a:r>
              <a:rPr lang="de-CH" b="1" dirty="0">
                <a:solidFill>
                  <a:schemeClr val="bg1"/>
                </a:solidFill>
              </a:rPr>
              <a:t> </a:t>
            </a:r>
            <a:r>
              <a:rPr lang="de-CH" b="1" dirty="0" err="1">
                <a:solidFill>
                  <a:schemeClr val="bg1"/>
                </a:solidFill>
              </a:rPr>
              <a:t>and</a:t>
            </a:r>
            <a:r>
              <a:rPr lang="de-CH" b="1" dirty="0">
                <a:solidFill>
                  <a:schemeClr val="bg1"/>
                </a:solidFill>
              </a:rPr>
              <a:t> BI</a:t>
            </a:r>
          </a:p>
        </p:txBody>
      </p:sp>
      <p:sp>
        <p:nvSpPr>
          <p:cNvPr id="17" name="Rechteck 16">
            <a:extLst>
              <a:ext uri="{FF2B5EF4-FFF2-40B4-BE49-F238E27FC236}">
                <a16:creationId xmlns:a16="http://schemas.microsoft.com/office/drawing/2014/main" id="{993FEFC5-8943-4128-A333-0D448F11C719}"/>
              </a:ext>
            </a:extLst>
          </p:cNvPr>
          <p:cNvSpPr/>
          <p:nvPr/>
        </p:nvSpPr>
        <p:spPr>
          <a:xfrm>
            <a:off x="1309436" y="5094763"/>
            <a:ext cx="3826695" cy="1200329"/>
          </a:xfrm>
          <a:prstGeom prst="rect">
            <a:avLst/>
          </a:prstGeom>
        </p:spPr>
        <p:txBody>
          <a:bodyPr wrap="square">
            <a:spAutoFit/>
          </a:bodyPr>
          <a:lstStyle/>
          <a:p>
            <a:pPr>
              <a:spcBef>
                <a:spcPts val="1800"/>
              </a:spcBef>
              <a:spcAft>
                <a:spcPts val="1800"/>
              </a:spcAft>
            </a:pPr>
            <a:r>
              <a:rPr lang="de-CH" sz="2400" b="1" dirty="0">
                <a:solidFill>
                  <a:schemeClr val="bg1"/>
                </a:solidFill>
              </a:rPr>
              <a:t>Making </a:t>
            </a:r>
            <a:r>
              <a:rPr lang="de-CH" sz="2400" b="1" dirty="0" err="1">
                <a:solidFill>
                  <a:schemeClr val="bg1"/>
                </a:solidFill>
              </a:rPr>
              <a:t>our</a:t>
            </a:r>
            <a:r>
              <a:rPr lang="de-CH" sz="2400" b="1" dirty="0">
                <a:solidFill>
                  <a:schemeClr val="bg1"/>
                </a:solidFill>
              </a:rPr>
              <a:t> </a:t>
            </a:r>
            <a:r>
              <a:rPr lang="de-CH" sz="2400" b="1" dirty="0" err="1">
                <a:solidFill>
                  <a:schemeClr val="bg1"/>
                </a:solidFill>
              </a:rPr>
              <a:t>business</a:t>
            </a:r>
            <a:r>
              <a:rPr lang="de-CH" sz="2400" b="1" dirty="0">
                <a:solidFill>
                  <a:schemeClr val="bg1"/>
                </a:solidFill>
              </a:rPr>
              <a:t> </a:t>
            </a:r>
            <a:r>
              <a:rPr lang="de-CH" sz="2400" b="1" dirty="0" err="1">
                <a:solidFill>
                  <a:schemeClr val="bg1"/>
                </a:solidFill>
              </a:rPr>
              <a:t>model</a:t>
            </a:r>
            <a:r>
              <a:rPr lang="de-CH" sz="2400" b="1" dirty="0">
                <a:solidFill>
                  <a:schemeClr val="bg1"/>
                </a:solidFill>
              </a:rPr>
              <a:t> </a:t>
            </a:r>
            <a:r>
              <a:rPr lang="de-CH" sz="2400" b="1" dirty="0" err="1">
                <a:solidFill>
                  <a:schemeClr val="bg1"/>
                </a:solidFill>
              </a:rPr>
              <a:t>more</a:t>
            </a:r>
            <a:r>
              <a:rPr lang="de-CH" sz="2400" b="1" dirty="0">
                <a:solidFill>
                  <a:schemeClr val="bg1"/>
                </a:solidFill>
              </a:rPr>
              <a:t> agile </a:t>
            </a:r>
            <a:r>
              <a:rPr lang="de-CH" sz="2400" b="1" dirty="0" err="1">
                <a:solidFill>
                  <a:schemeClr val="bg1"/>
                </a:solidFill>
              </a:rPr>
              <a:t>for</a:t>
            </a:r>
            <a:r>
              <a:rPr lang="de-CH" sz="2400" b="1" dirty="0">
                <a:solidFill>
                  <a:schemeClr val="bg1"/>
                </a:solidFill>
              </a:rPr>
              <a:t> </a:t>
            </a:r>
            <a:r>
              <a:rPr lang="de-CH" sz="2400" b="1" dirty="0" err="1">
                <a:solidFill>
                  <a:schemeClr val="bg1"/>
                </a:solidFill>
              </a:rPr>
              <a:t>unforseen</a:t>
            </a:r>
            <a:r>
              <a:rPr lang="de-CH" sz="2400" b="1" dirty="0">
                <a:solidFill>
                  <a:schemeClr val="bg1"/>
                </a:solidFill>
              </a:rPr>
              <a:t> </a:t>
            </a:r>
            <a:r>
              <a:rPr lang="de-CH" sz="2400" b="1" dirty="0" err="1">
                <a:solidFill>
                  <a:schemeClr val="bg1"/>
                </a:solidFill>
              </a:rPr>
              <a:t>challenges</a:t>
            </a:r>
            <a:endParaRPr lang="de-CH" sz="2400" b="1" dirty="0">
              <a:solidFill>
                <a:schemeClr val="bg1"/>
              </a:solidFill>
            </a:endParaRPr>
          </a:p>
        </p:txBody>
      </p:sp>
      <p:sp>
        <p:nvSpPr>
          <p:cNvPr id="56" name="Textfeld 55">
            <a:extLst>
              <a:ext uri="{FF2B5EF4-FFF2-40B4-BE49-F238E27FC236}">
                <a16:creationId xmlns:a16="http://schemas.microsoft.com/office/drawing/2014/main" id="{E59B0966-D40C-49F1-B817-EED8C358A750}"/>
              </a:ext>
            </a:extLst>
          </p:cNvPr>
          <p:cNvSpPr txBox="1"/>
          <p:nvPr/>
        </p:nvSpPr>
        <p:spPr>
          <a:xfrm>
            <a:off x="6096001" y="1807724"/>
            <a:ext cx="3688080" cy="1822548"/>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en-US" b="1" dirty="0">
                <a:solidFill>
                  <a:schemeClr val="bg1"/>
                </a:solidFill>
              </a:rPr>
              <a:t>Making our business model more scalable for increasing customer demand</a:t>
            </a:r>
            <a:endParaRPr lang="de-CH" b="1" dirty="0">
              <a:solidFill>
                <a:schemeClr val="bg1"/>
              </a:solidFill>
            </a:endParaRPr>
          </a:p>
          <a:p>
            <a:pPr>
              <a:spcBef>
                <a:spcPts val="1800"/>
              </a:spcBef>
              <a:spcAft>
                <a:spcPts val="1800"/>
              </a:spcAft>
            </a:pPr>
            <a:endParaRPr lang="de-CH" b="1" dirty="0">
              <a:solidFill>
                <a:schemeClr val="bg1"/>
              </a:solidFill>
            </a:endParaRPr>
          </a:p>
          <a:p>
            <a:pPr>
              <a:spcBef>
                <a:spcPts val="1800"/>
              </a:spcBef>
              <a:spcAft>
                <a:spcPts val="1800"/>
              </a:spcAft>
            </a:pPr>
            <a:r>
              <a:rPr lang="de-CH" sz="2800" b="1" dirty="0">
                <a:solidFill>
                  <a:schemeClr val="bg1"/>
                </a:solidFill>
              </a:rPr>
              <a:t> </a:t>
            </a:r>
          </a:p>
        </p:txBody>
      </p:sp>
      <p:sp>
        <p:nvSpPr>
          <p:cNvPr id="57" name="Textfeld 56">
            <a:extLst>
              <a:ext uri="{FF2B5EF4-FFF2-40B4-BE49-F238E27FC236}">
                <a16:creationId xmlns:a16="http://schemas.microsoft.com/office/drawing/2014/main" id="{847BB9C1-A90D-4DE1-83B5-52DF633B7DFF}"/>
              </a:ext>
            </a:extLst>
          </p:cNvPr>
          <p:cNvSpPr txBox="1"/>
          <p:nvPr/>
        </p:nvSpPr>
        <p:spPr>
          <a:xfrm>
            <a:off x="6075001" y="4087028"/>
            <a:ext cx="4087435" cy="924194"/>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b="1" dirty="0" err="1">
                <a:solidFill>
                  <a:schemeClr val="bg1"/>
                </a:solidFill>
              </a:rPr>
              <a:t>Satisfying</a:t>
            </a:r>
            <a:r>
              <a:rPr lang="de-CH" b="1" dirty="0">
                <a:solidFill>
                  <a:schemeClr val="bg1"/>
                </a:solidFill>
              </a:rPr>
              <a:t> </a:t>
            </a:r>
            <a:r>
              <a:rPr lang="de-CH" b="1" dirty="0" err="1">
                <a:solidFill>
                  <a:schemeClr val="bg1"/>
                </a:solidFill>
              </a:rPr>
              <a:t>our</a:t>
            </a:r>
            <a:r>
              <a:rPr lang="de-CH" b="1" dirty="0">
                <a:solidFill>
                  <a:schemeClr val="bg1"/>
                </a:solidFill>
              </a:rPr>
              <a:t> </a:t>
            </a:r>
            <a:r>
              <a:rPr lang="de-CH" b="1" dirty="0" err="1">
                <a:solidFill>
                  <a:schemeClr val="bg1"/>
                </a:solidFill>
              </a:rPr>
              <a:t>customers</a:t>
            </a:r>
            <a:r>
              <a:rPr lang="de-CH" b="1" dirty="0">
                <a:solidFill>
                  <a:schemeClr val="bg1"/>
                </a:solidFill>
              </a:rPr>
              <a:t> </a:t>
            </a:r>
            <a:r>
              <a:rPr lang="de-CH" b="1" dirty="0" err="1">
                <a:solidFill>
                  <a:schemeClr val="bg1"/>
                </a:solidFill>
              </a:rPr>
              <a:t>needs</a:t>
            </a:r>
            <a:r>
              <a:rPr lang="de-CH" b="1" dirty="0">
                <a:solidFill>
                  <a:schemeClr val="bg1"/>
                </a:solidFill>
              </a:rPr>
              <a:t> </a:t>
            </a:r>
            <a:r>
              <a:rPr lang="de-CH" b="1" dirty="0" err="1">
                <a:solidFill>
                  <a:schemeClr val="bg1"/>
                </a:solidFill>
              </a:rPr>
              <a:t>for</a:t>
            </a:r>
            <a:r>
              <a:rPr lang="de-CH" b="1" dirty="0">
                <a:solidFill>
                  <a:schemeClr val="bg1"/>
                </a:solidFill>
              </a:rPr>
              <a:t> online </a:t>
            </a:r>
            <a:r>
              <a:rPr lang="de-CH" b="1" dirty="0" err="1">
                <a:solidFill>
                  <a:schemeClr val="bg1"/>
                </a:solidFill>
              </a:rPr>
              <a:t>retail</a:t>
            </a:r>
            <a:r>
              <a:rPr lang="de-CH" b="1" dirty="0">
                <a:solidFill>
                  <a:schemeClr val="bg1"/>
                </a:solidFill>
              </a:rPr>
              <a:t> </a:t>
            </a:r>
            <a:r>
              <a:rPr lang="de-CH" b="1" dirty="0" err="1">
                <a:solidFill>
                  <a:schemeClr val="bg1"/>
                </a:solidFill>
              </a:rPr>
              <a:t>vs</a:t>
            </a:r>
            <a:r>
              <a:rPr lang="de-CH" b="1" dirty="0">
                <a:solidFill>
                  <a:schemeClr val="bg1"/>
                </a:solidFill>
              </a:rPr>
              <a:t> offline</a:t>
            </a:r>
          </a:p>
        </p:txBody>
      </p:sp>
      <p:pic>
        <p:nvPicPr>
          <p:cNvPr id="27" name="Grafik 26">
            <a:extLst>
              <a:ext uri="{FF2B5EF4-FFF2-40B4-BE49-F238E27FC236}">
                <a16:creationId xmlns:a16="http://schemas.microsoft.com/office/drawing/2014/main" id="{5D3E6A2F-4D7E-4F97-84AA-12DD5154BAE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30259" y="0"/>
            <a:ext cx="7891730" cy="7932411"/>
          </a:xfrm>
          <a:prstGeom prst="rect">
            <a:avLst/>
          </a:prstGeom>
        </p:spPr>
      </p:pic>
      <p:pic>
        <p:nvPicPr>
          <p:cNvPr id="28" name="Grafik 27">
            <a:extLst>
              <a:ext uri="{FF2B5EF4-FFF2-40B4-BE49-F238E27FC236}">
                <a16:creationId xmlns:a16="http://schemas.microsoft.com/office/drawing/2014/main" id="{238475F4-93C8-46D8-BE04-B57FF734A0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22804" y="-288324"/>
            <a:ext cx="6663541" cy="7244293"/>
          </a:xfrm>
          <a:prstGeom prst="rect">
            <a:avLst/>
          </a:prstGeom>
        </p:spPr>
      </p:pic>
      <p:sp>
        <p:nvSpPr>
          <p:cNvPr id="3" name="Textfeld 2">
            <a:extLst>
              <a:ext uri="{FF2B5EF4-FFF2-40B4-BE49-F238E27FC236}">
                <a16:creationId xmlns:a16="http://schemas.microsoft.com/office/drawing/2014/main" id="{6AA404F1-2A54-464D-9FA0-D8CD57907A4E}"/>
              </a:ext>
            </a:extLst>
          </p:cNvPr>
          <p:cNvSpPr txBox="1"/>
          <p:nvPr/>
        </p:nvSpPr>
        <p:spPr>
          <a:xfrm>
            <a:off x="1136822" y="288324"/>
            <a:ext cx="6870356" cy="646331"/>
          </a:xfrm>
          <a:prstGeom prst="rect">
            <a:avLst/>
          </a:prstGeom>
          <a:noFill/>
        </p:spPr>
        <p:txBody>
          <a:bodyPr wrap="square" rtlCol="0">
            <a:spAutoFit/>
          </a:bodyPr>
          <a:lstStyle/>
          <a:p>
            <a:r>
              <a:rPr lang="en-GB" sz="3600" b="1" dirty="0">
                <a:solidFill>
                  <a:schemeClr val="bg1"/>
                </a:solidFill>
              </a:rPr>
              <a:t>What do these changes achieve?</a:t>
            </a:r>
          </a:p>
        </p:txBody>
      </p:sp>
      <p:pic>
        <p:nvPicPr>
          <p:cNvPr id="31" name="Audio 30">
            <a:hlinkClick r:id="" action="ppaction://media"/>
            <a:extLst>
              <a:ext uri="{FF2B5EF4-FFF2-40B4-BE49-F238E27FC236}">
                <a16:creationId xmlns:a16="http://schemas.microsoft.com/office/drawing/2014/main" id="{6604D25B-4AD3-4FA6-B266-AE4B3232F37D}"/>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089670806"/>
      </p:ext>
    </p:extLst>
  </p:cSld>
  <p:clrMapOvr>
    <a:masterClrMapping/>
  </p:clrMapOvr>
  <mc:AlternateContent xmlns:mc="http://schemas.openxmlformats.org/markup-compatibility/2006" xmlns:p14="http://schemas.microsoft.com/office/powerpoint/2010/main">
    <mc:Choice Requires="p14">
      <p:transition spd="slow" p14:dur="2000" advTm="74244"/>
    </mc:Choice>
    <mc:Fallback xmlns="">
      <p:transition spd="slow" advTm="74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31"/>
                </p:tgtEl>
              </p:cMediaNode>
            </p:audio>
          </p:childTnLst>
        </p:cTn>
      </p:par>
    </p:tnLst>
    <p:bldLst>
      <p:bldP spid="54" grpId="0"/>
      <p:bldP spid="55" grpId="0"/>
      <p:bldP spid="17" grpId="0"/>
      <p:bldP spid="56" grpId="0"/>
      <p:bldP spid="5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4" name="Picture 13" descr="A screenshot of a cell phone&#10;&#10;Description automatically generated">
            <a:extLst>
              <a:ext uri="{FF2B5EF4-FFF2-40B4-BE49-F238E27FC236}">
                <a16:creationId xmlns:a16="http://schemas.microsoft.com/office/drawing/2014/main" id="{29E2F768-D270-0D49-9BB8-DFCC4A4F4C39}"/>
              </a:ext>
            </a:extLst>
          </p:cNvPr>
          <p:cNvPicPr>
            <a:picLocks noChangeAspect="1"/>
          </p:cNvPicPr>
          <p:nvPr/>
        </p:nvPicPr>
        <p:blipFill>
          <a:blip r:embed="rId6"/>
          <a:stretch>
            <a:fillRect/>
          </a:stretch>
        </p:blipFill>
        <p:spPr>
          <a:xfrm>
            <a:off x="279898" y="402127"/>
            <a:ext cx="7752177" cy="5400916"/>
          </a:xfrm>
          <a:prstGeom prst="rect">
            <a:avLst/>
          </a:prstGeom>
        </p:spPr>
      </p:pic>
      <p:sp>
        <p:nvSpPr>
          <p:cNvPr id="4" name="Rechteck 3">
            <a:extLst>
              <a:ext uri="{FF2B5EF4-FFF2-40B4-BE49-F238E27FC236}">
                <a16:creationId xmlns:a16="http://schemas.microsoft.com/office/drawing/2014/main" id="{E376AEC4-1870-4056-9D0A-6645713A37F6}"/>
              </a:ext>
            </a:extLst>
          </p:cNvPr>
          <p:cNvSpPr/>
          <p:nvPr/>
        </p:nvSpPr>
        <p:spPr>
          <a:xfrm>
            <a:off x="268968" y="1027244"/>
            <a:ext cx="7763107" cy="2740151"/>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New Order Icons - Download Free Vector Icons | Noun Project">
            <a:extLst>
              <a:ext uri="{FF2B5EF4-FFF2-40B4-BE49-F238E27FC236}">
                <a16:creationId xmlns:a16="http://schemas.microsoft.com/office/drawing/2014/main" id="{B6A94ED5-E799-471D-9805-D049F1384BE7}"/>
              </a:ext>
            </a:extLst>
          </p:cNvPr>
          <p:cNvPicPr>
            <a:picLocks noChangeAspect="1" noChangeArrowheads="1"/>
          </p:cNvPicPr>
          <p:nvPr/>
        </p:nvPicPr>
        <p:blipFill>
          <a:blip r:embed="rId7">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64490" y="257788"/>
            <a:ext cx="629405" cy="62940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32" name="Picture 8" descr="Delivery Truck Check Icon Shipment Item Success Illustration ...">
            <a:extLst>
              <a:ext uri="{FF2B5EF4-FFF2-40B4-BE49-F238E27FC236}">
                <a16:creationId xmlns:a16="http://schemas.microsoft.com/office/drawing/2014/main" id="{70AA0FA8-5661-4E7A-8940-005DF1D1111C}"/>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9954" t="22492" r="21509" b="27334"/>
          <a:stretch/>
        </p:blipFill>
        <p:spPr bwMode="auto">
          <a:xfrm>
            <a:off x="6028492" y="3182244"/>
            <a:ext cx="801891" cy="68733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Vektor-Laptop-Symbol - Download Kostenlos Vector, Clipart Graphics ...">
            <a:extLst>
              <a:ext uri="{FF2B5EF4-FFF2-40B4-BE49-F238E27FC236}">
                <a16:creationId xmlns:a16="http://schemas.microsoft.com/office/drawing/2014/main" id="{CD14A5C7-90C0-47F4-9898-357D9F6ACC4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33813" y="250135"/>
            <a:ext cx="840757" cy="84075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aptop tablet and smartphone icons Royalty Free Vector Image">
            <a:extLst>
              <a:ext uri="{FF2B5EF4-FFF2-40B4-BE49-F238E27FC236}">
                <a16:creationId xmlns:a16="http://schemas.microsoft.com/office/drawing/2014/main" id="{BC2D1ED4-0E88-4877-A4B6-602B780A0BF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4209" t="23266" r="13553" b="28616"/>
          <a:stretch/>
        </p:blipFill>
        <p:spPr bwMode="auto">
          <a:xfrm>
            <a:off x="365760" y="323739"/>
            <a:ext cx="757290" cy="54480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Vektor-Laptop-Symbol - Download Kostenlos Vector, Clipart Graphics ...">
            <a:extLst>
              <a:ext uri="{FF2B5EF4-FFF2-40B4-BE49-F238E27FC236}">
                <a16:creationId xmlns:a16="http://schemas.microsoft.com/office/drawing/2014/main" id="{CF648EAA-B95E-4E5A-B444-A6D9E63F78D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260691" y="4679754"/>
            <a:ext cx="611013" cy="61101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Flat design dollar money cash icon cash Royalty Free Vector">
            <a:extLst>
              <a:ext uri="{FF2B5EF4-FFF2-40B4-BE49-F238E27FC236}">
                <a16:creationId xmlns:a16="http://schemas.microsoft.com/office/drawing/2014/main" id="{C90D6CAC-8A43-466A-AF1B-8FF2F5833462}"/>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080" t="4720" r="5332" b="12941"/>
          <a:stretch/>
        </p:blipFill>
        <p:spPr bwMode="auto">
          <a:xfrm>
            <a:off x="6485335" y="4649630"/>
            <a:ext cx="611874" cy="611013"/>
          </a:xfrm>
          <a:prstGeom prst="rect">
            <a:avLst/>
          </a:prstGeom>
          <a:noFill/>
          <a:extLst>
            <a:ext uri="{909E8E84-426E-40DD-AFC4-6F175D3DCCD1}">
              <a14:hiddenFill xmlns:a14="http://schemas.microsoft.com/office/drawing/2010/main">
                <a:solidFill>
                  <a:srgbClr val="FFFFFF"/>
                </a:solidFill>
              </a14:hiddenFill>
            </a:ext>
          </a:extLst>
        </p:spPr>
      </p:pic>
      <p:sp>
        <p:nvSpPr>
          <p:cNvPr id="5" name="Textfeld 4">
            <a:extLst>
              <a:ext uri="{FF2B5EF4-FFF2-40B4-BE49-F238E27FC236}">
                <a16:creationId xmlns:a16="http://schemas.microsoft.com/office/drawing/2014/main" id="{24A763CE-5E47-405E-9F36-3993254A78AE}"/>
              </a:ext>
            </a:extLst>
          </p:cNvPr>
          <p:cNvSpPr txBox="1"/>
          <p:nvPr/>
        </p:nvSpPr>
        <p:spPr>
          <a:xfrm>
            <a:off x="8853728" y="534633"/>
            <a:ext cx="2287160" cy="369332"/>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Customer Order</a:t>
            </a:r>
          </a:p>
        </p:txBody>
      </p:sp>
      <p:sp>
        <p:nvSpPr>
          <p:cNvPr id="29" name="Textfeld 28">
            <a:extLst>
              <a:ext uri="{FF2B5EF4-FFF2-40B4-BE49-F238E27FC236}">
                <a16:creationId xmlns:a16="http://schemas.microsoft.com/office/drawing/2014/main" id="{C9BBE7B3-0A37-478E-B9FE-F9808C85DBF4}"/>
              </a:ext>
            </a:extLst>
          </p:cNvPr>
          <p:cNvSpPr txBox="1"/>
          <p:nvPr/>
        </p:nvSpPr>
        <p:spPr>
          <a:xfrm>
            <a:off x="8853728" y="887193"/>
            <a:ext cx="2287160" cy="92333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Hand over order to shipping partner dispatch </a:t>
            </a:r>
            <a:endParaRPr lang="en-GB" dirty="0">
              <a:solidFill>
                <a:schemeClr val="bg1"/>
              </a:solidFill>
            </a:endParaRPr>
          </a:p>
        </p:txBody>
      </p:sp>
      <p:sp>
        <p:nvSpPr>
          <p:cNvPr id="30" name="Textfeld 29">
            <a:extLst>
              <a:ext uri="{FF2B5EF4-FFF2-40B4-BE49-F238E27FC236}">
                <a16:creationId xmlns:a16="http://schemas.microsoft.com/office/drawing/2014/main" id="{6EDE58D1-59D6-4033-A1D2-5D9017460D8C}"/>
              </a:ext>
            </a:extLst>
          </p:cNvPr>
          <p:cNvSpPr txBox="1"/>
          <p:nvPr/>
        </p:nvSpPr>
        <p:spPr>
          <a:xfrm>
            <a:off x="8853728" y="1812896"/>
            <a:ext cx="2287160" cy="64633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Delivery confirmation</a:t>
            </a:r>
            <a:endParaRPr lang="en-GB" dirty="0">
              <a:solidFill>
                <a:schemeClr val="bg1"/>
              </a:solidFill>
            </a:endParaRPr>
          </a:p>
        </p:txBody>
      </p:sp>
      <p:sp>
        <p:nvSpPr>
          <p:cNvPr id="31" name="Textfeld 30">
            <a:extLst>
              <a:ext uri="{FF2B5EF4-FFF2-40B4-BE49-F238E27FC236}">
                <a16:creationId xmlns:a16="http://schemas.microsoft.com/office/drawing/2014/main" id="{29DF17C4-EF2F-4E69-B8CC-B95B178D3048}"/>
              </a:ext>
            </a:extLst>
          </p:cNvPr>
          <p:cNvSpPr txBox="1"/>
          <p:nvPr/>
        </p:nvSpPr>
        <p:spPr>
          <a:xfrm>
            <a:off x="8853728" y="2403630"/>
            <a:ext cx="2287160" cy="92333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Product delivery by the shipping partner</a:t>
            </a:r>
            <a:endParaRPr lang="en-GB" dirty="0">
              <a:solidFill>
                <a:schemeClr val="bg1"/>
              </a:solidFill>
            </a:endParaRPr>
          </a:p>
        </p:txBody>
      </p:sp>
      <p:sp>
        <p:nvSpPr>
          <p:cNvPr id="13" name="Textfeld 12">
            <a:extLst>
              <a:ext uri="{FF2B5EF4-FFF2-40B4-BE49-F238E27FC236}">
                <a16:creationId xmlns:a16="http://schemas.microsoft.com/office/drawing/2014/main" id="{434B2A65-7B0B-4601-A532-CC9465AC4CDC}"/>
              </a:ext>
            </a:extLst>
          </p:cNvPr>
          <p:cNvSpPr txBox="1"/>
          <p:nvPr/>
        </p:nvSpPr>
        <p:spPr>
          <a:xfrm>
            <a:off x="9002226" y="3760630"/>
            <a:ext cx="2443360" cy="369332"/>
          </a:xfrm>
          <a:prstGeom prst="rect">
            <a:avLst/>
          </a:prstGeom>
          <a:noFill/>
        </p:spPr>
        <p:txBody>
          <a:bodyPr wrap="square" rtlCol="0">
            <a:spAutoFit/>
          </a:bodyPr>
          <a:lstStyle/>
          <a:p>
            <a:pPr marL="285750" indent="-285750">
              <a:buFont typeface="Arial" panose="020B0604020202020204" pitchFamily="34" charset="0"/>
              <a:buChar char="•"/>
            </a:pPr>
            <a:r>
              <a:rPr lang="en-GB" dirty="0" err="1">
                <a:solidFill>
                  <a:schemeClr val="bg1"/>
                </a:solidFill>
              </a:rPr>
              <a:t>eRecycling</a:t>
            </a:r>
            <a:r>
              <a:rPr lang="en-GB" dirty="0">
                <a:solidFill>
                  <a:schemeClr val="bg1"/>
                </a:solidFill>
              </a:rPr>
              <a:t> inquiry</a:t>
            </a:r>
          </a:p>
        </p:txBody>
      </p:sp>
      <p:sp>
        <p:nvSpPr>
          <p:cNvPr id="37" name="Textfeld 36">
            <a:extLst>
              <a:ext uri="{FF2B5EF4-FFF2-40B4-BE49-F238E27FC236}">
                <a16:creationId xmlns:a16="http://schemas.microsoft.com/office/drawing/2014/main" id="{97F90878-6E86-4DA1-B400-3871FEAB512B}"/>
              </a:ext>
            </a:extLst>
          </p:cNvPr>
          <p:cNvSpPr txBox="1"/>
          <p:nvPr/>
        </p:nvSpPr>
        <p:spPr>
          <a:xfrm>
            <a:off x="9017385" y="4096419"/>
            <a:ext cx="2443360" cy="64633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Product pick-up and delivery by Partner</a:t>
            </a:r>
            <a:endParaRPr lang="en-GB" dirty="0">
              <a:solidFill>
                <a:schemeClr val="bg1"/>
              </a:solidFill>
            </a:endParaRPr>
          </a:p>
        </p:txBody>
      </p:sp>
      <p:sp>
        <p:nvSpPr>
          <p:cNvPr id="38" name="Textfeld 37">
            <a:extLst>
              <a:ext uri="{FF2B5EF4-FFF2-40B4-BE49-F238E27FC236}">
                <a16:creationId xmlns:a16="http://schemas.microsoft.com/office/drawing/2014/main" id="{D33B99BE-492C-41FE-8450-4A41FBC6834C}"/>
              </a:ext>
            </a:extLst>
          </p:cNvPr>
          <p:cNvSpPr txBox="1"/>
          <p:nvPr/>
        </p:nvSpPr>
        <p:spPr>
          <a:xfrm>
            <a:off x="9002226" y="4643082"/>
            <a:ext cx="2443360" cy="64633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Product return voucher</a:t>
            </a:r>
            <a:endParaRPr lang="en-GB" dirty="0">
              <a:solidFill>
                <a:schemeClr val="bg1"/>
              </a:solidFill>
            </a:endParaRPr>
          </a:p>
        </p:txBody>
      </p:sp>
      <p:sp>
        <p:nvSpPr>
          <p:cNvPr id="39" name="Textfeld 38">
            <a:extLst>
              <a:ext uri="{FF2B5EF4-FFF2-40B4-BE49-F238E27FC236}">
                <a16:creationId xmlns:a16="http://schemas.microsoft.com/office/drawing/2014/main" id="{5241C458-638C-4C02-8528-4608C6F16C99}"/>
              </a:ext>
            </a:extLst>
          </p:cNvPr>
          <p:cNvSpPr txBox="1"/>
          <p:nvPr/>
        </p:nvSpPr>
        <p:spPr>
          <a:xfrm>
            <a:off x="8853728" y="5255870"/>
            <a:ext cx="2770674" cy="646331"/>
          </a:xfrm>
          <a:prstGeom prst="rect">
            <a:avLst/>
          </a:prstGeom>
          <a:noFill/>
        </p:spPr>
        <p:txBody>
          <a:bodyPr wrap="square" rtlCol="0">
            <a:spAutoFit/>
          </a:bodyPr>
          <a:lstStyle/>
          <a:p>
            <a:r>
              <a:rPr lang="en-GB" b="1" dirty="0">
                <a:solidFill>
                  <a:schemeClr val="bg1"/>
                </a:solidFill>
              </a:rPr>
              <a:t>New Digital Business Opportunity</a:t>
            </a:r>
          </a:p>
        </p:txBody>
      </p:sp>
      <p:sp>
        <p:nvSpPr>
          <p:cNvPr id="15" name="Flussdiagramm: Verbinder 14">
            <a:extLst>
              <a:ext uri="{FF2B5EF4-FFF2-40B4-BE49-F238E27FC236}">
                <a16:creationId xmlns:a16="http://schemas.microsoft.com/office/drawing/2014/main" id="{98E8E71D-BFF9-42F5-BCDD-0A9E86B8A653}"/>
              </a:ext>
            </a:extLst>
          </p:cNvPr>
          <p:cNvSpPr/>
          <p:nvPr/>
        </p:nvSpPr>
        <p:spPr>
          <a:xfrm>
            <a:off x="2998899" y="4567203"/>
            <a:ext cx="1135297" cy="1057062"/>
          </a:xfrm>
          <a:prstGeom prst="flowChartConnector">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lussdiagramm: Verbinder 40">
            <a:extLst>
              <a:ext uri="{FF2B5EF4-FFF2-40B4-BE49-F238E27FC236}">
                <a16:creationId xmlns:a16="http://schemas.microsoft.com/office/drawing/2014/main" id="{06312431-ED2C-4766-A4D6-99B1DECEE940}"/>
              </a:ext>
            </a:extLst>
          </p:cNvPr>
          <p:cNvSpPr/>
          <p:nvPr/>
        </p:nvSpPr>
        <p:spPr>
          <a:xfrm>
            <a:off x="6223623" y="4543784"/>
            <a:ext cx="1135297" cy="1057062"/>
          </a:xfrm>
          <a:prstGeom prst="flowChartConnector">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Flussdiagramm: Verbinder 41">
            <a:extLst>
              <a:ext uri="{FF2B5EF4-FFF2-40B4-BE49-F238E27FC236}">
                <a16:creationId xmlns:a16="http://schemas.microsoft.com/office/drawing/2014/main" id="{A178144F-E587-438A-BA2F-C212ABC20527}"/>
              </a:ext>
            </a:extLst>
          </p:cNvPr>
          <p:cNvSpPr/>
          <p:nvPr/>
        </p:nvSpPr>
        <p:spPr>
          <a:xfrm>
            <a:off x="7147434" y="119538"/>
            <a:ext cx="1135297" cy="1057062"/>
          </a:xfrm>
          <a:prstGeom prst="flowChartConnector">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Rechteck 3">
            <a:extLst>
              <a:ext uri="{FF2B5EF4-FFF2-40B4-BE49-F238E27FC236}">
                <a16:creationId xmlns:a16="http://schemas.microsoft.com/office/drawing/2014/main" id="{221E9F5F-1EDB-B94A-86EC-5442DDDD68EA}"/>
              </a:ext>
            </a:extLst>
          </p:cNvPr>
          <p:cNvSpPr/>
          <p:nvPr/>
        </p:nvSpPr>
        <p:spPr>
          <a:xfrm>
            <a:off x="279898" y="4111666"/>
            <a:ext cx="7752177" cy="1709165"/>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5" name="Audio 24">
            <a:hlinkClick r:id="" action="ppaction://media"/>
            <a:extLst>
              <a:ext uri="{FF2B5EF4-FFF2-40B4-BE49-F238E27FC236}">
                <a16:creationId xmlns:a16="http://schemas.microsoft.com/office/drawing/2014/main" id="{063921A3-352D-4BAB-BFAD-B046CA2DB2ED}"/>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672401232"/>
      </p:ext>
    </p:extLst>
  </p:cSld>
  <p:clrMapOvr>
    <a:masterClrMapping/>
  </p:clrMapOvr>
  <mc:AlternateContent xmlns:mc="http://schemas.openxmlformats.org/markup-compatibility/2006" xmlns:p14="http://schemas.microsoft.com/office/powerpoint/2010/main">
    <mc:Choice Requires="p14">
      <p:transition spd="slow" p14:dur="2000" advTm="165010"/>
    </mc:Choice>
    <mc:Fallback xmlns="">
      <p:transition spd="slow" advTm="165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par>
                          <p:cTn id="14" fill="hold">
                            <p:stCondLst>
                              <p:cond delay="0"/>
                            </p:stCondLst>
                            <p:childTnLst>
                              <p:par>
                                <p:cTn id="15" presetID="0" presetClass="path" presetSubtype="0" accel="50000" decel="50000" fill="hold" nodeType="afterEffect">
                                  <p:stCondLst>
                                    <p:cond delay="0"/>
                                  </p:stCondLst>
                                  <p:childTnLst>
                                    <p:animMotion origin="layout" path="M -0.05572 0.00209 C -0.05586 0.04769 -0.05599 0.09329 -0.05612 0.13936 L 0.28477 0.13936 L 0.28477 0.28334 L -0.05416 0.29005 C -0.05429 0.32014 -0.05455 0.35023 -0.05468 0.38079 L 0.42748 0.38079 " pathEditMode="relative" rAng="0" ptsTypes="AAAAAAA">
                                      <p:cBhvr>
                                        <p:cTn id="16" dur="5000" fill="hold"/>
                                        <p:tgtEl>
                                          <p:spTgt spid="1026"/>
                                        </p:tgtEl>
                                        <p:attrNameLst>
                                          <p:attrName>ppt_x</p:attrName>
                                          <p:attrName>ppt_y</p:attrName>
                                        </p:attrNameLst>
                                      </p:cBhvr>
                                      <p:rCtr x="24141" y="1893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fade">
                                      <p:cBhvr>
                                        <p:cTn id="21" dur="500"/>
                                        <p:tgtEl>
                                          <p:spTgt spid="1026"/>
                                        </p:tgtEl>
                                      </p:cBhvr>
                                    </p:animEffect>
                                  </p:childTnLst>
                                  <p:subTnLst>
                                    <p:set>
                                      <p:cBhvr override="childStyle">
                                        <p:cTn dur="1" fill="hold" display="0" masterRel="sameClick" afterEffect="1">
                                          <p:stCondLst>
                                            <p:cond evt="end" delay="0">
                                              <p:tn val="19"/>
                                            </p:cond>
                                          </p:stCondLst>
                                        </p:cTn>
                                        <p:tgtEl>
                                          <p:spTgt spid="1026"/>
                                        </p:tgtEl>
                                        <p:attrNameLst>
                                          <p:attrName>style.visibility</p:attrName>
                                        </p:attrNameLst>
                                      </p:cBhvr>
                                      <p:to>
                                        <p:strVal val="hidden"/>
                                      </p:to>
                                    </p:set>
                                  </p:subTnLst>
                                </p:cTn>
                              </p:par>
                            </p:childTnLst>
                          </p:cTn>
                        </p:par>
                        <p:par>
                          <p:cTn id="22" fill="hold">
                            <p:stCondLst>
                              <p:cond delay="500"/>
                            </p:stCondLst>
                            <p:childTnLst>
                              <p:par>
                                <p:cTn id="23" presetID="1" presetClass="entr" presetSubtype="0" fill="hold" nodeType="afterEffect">
                                  <p:stCondLst>
                                    <p:cond delay="0"/>
                                  </p:stCondLst>
                                  <p:childTnLst>
                                    <p:set>
                                      <p:cBhvr>
                                        <p:cTn id="24" dur="1" fill="hold">
                                          <p:stCondLst>
                                            <p:cond delay="0"/>
                                          </p:stCondLst>
                                        </p:cTn>
                                        <p:tgtEl>
                                          <p:spTgt spid="10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par>
                          <p:cTn id="27" fill="hold">
                            <p:stCondLst>
                              <p:cond delay="500"/>
                            </p:stCondLst>
                            <p:childTnLst>
                              <p:par>
                                <p:cTn id="28" presetID="0" presetClass="path" presetSubtype="0" accel="50000" decel="50000" fill="hold" nodeType="afterEffect">
                                  <p:stCondLst>
                                    <p:cond delay="0"/>
                                  </p:stCondLst>
                                  <p:childTnLst>
                                    <p:animMotion origin="layout" path="M 0.02539 -0.04306 L 0.08685 -0.04421 C 0.08646 -0.17616 0.08607 -0.30833 0.08581 -0.44005 " pathEditMode="relative" rAng="0" ptsTypes="AAA">
                                      <p:cBhvr>
                                        <p:cTn id="29" dur="2000" fill="hold"/>
                                        <p:tgtEl>
                                          <p:spTgt spid="1032"/>
                                        </p:tgtEl>
                                        <p:attrNameLst>
                                          <p:attrName>ppt_x</p:attrName>
                                          <p:attrName>ppt_y</p:attrName>
                                        </p:attrNameLst>
                                      </p:cBhvr>
                                      <p:rCtr x="3073" y="-19861"/>
                                    </p:animMotion>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32"/>
                                        </p:tgtEl>
                                        <p:attrNameLst>
                                          <p:attrName>style.visibility</p:attrName>
                                        </p:attrNameLst>
                                      </p:cBhvr>
                                      <p:to>
                                        <p:strVal val="visible"/>
                                      </p:to>
                                    </p:set>
                                    <p:animEffect transition="in" filter="fade">
                                      <p:cBhvr>
                                        <p:cTn id="34" dur="500"/>
                                        <p:tgtEl>
                                          <p:spTgt spid="1032"/>
                                        </p:tgtEl>
                                      </p:cBhvr>
                                    </p:animEffect>
                                  </p:childTnLst>
                                  <p:subTnLst>
                                    <p:set>
                                      <p:cBhvr override="childStyle">
                                        <p:cTn dur="1" fill="hold" display="0" masterRel="sameClick" afterEffect="1">
                                          <p:stCondLst>
                                            <p:cond evt="end" delay="0">
                                              <p:tn val="32"/>
                                            </p:cond>
                                          </p:stCondLst>
                                        </p:cTn>
                                        <p:tgtEl>
                                          <p:spTgt spid="1032"/>
                                        </p:tgtEl>
                                        <p:attrNameLst>
                                          <p:attrName>style.visibility</p:attrName>
                                        </p:attrNameLst>
                                      </p:cBhvr>
                                      <p:to>
                                        <p:strVal val="hidden"/>
                                      </p:to>
                                    </p:set>
                                  </p:subTnLst>
                                </p:cTn>
                              </p:par>
                            </p:childTnLst>
                          </p:cTn>
                        </p:par>
                        <p:par>
                          <p:cTn id="35" fill="hold">
                            <p:stCondLst>
                              <p:cond delay="500"/>
                            </p:stCondLst>
                            <p:childTnLst>
                              <p:par>
                                <p:cTn id="36" presetID="1"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childTnLst>
                          </p:cTn>
                        </p:par>
                        <p:par>
                          <p:cTn id="38" fill="hold">
                            <p:stCondLst>
                              <p:cond delay="500"/>
                            </p:stCondLst>
                            <p:childTnLst>
                              <p:par>
                                <p:cTn id="39" presetID="1" presetClass="entr" presetSubtype="0" fill="hold" nodeType="afterEffect">
                                  <p:stCondLst>
                                    <p:cond delay="2000"/>
                                  </p:stCondLst>
                                  <p:childTnLst>
                                    <p:set>
                                      <p:cBhvr>
                                        <p:cTn id="40" dur="1" fill="hold">
                                          <p:stCondLst>
                                            <p:cond delay="0"/>
                                          </p:stCondLst>
                                        </p:cTn>
                                        <p:tgtEl>
                                          <p:spTgt spid="1034"/>
                                        </p:tgtEl>
                                        <p:attrNameLst>
                                          <p:attrName>style.visibility</p:attrName>
                                        </p:attrNameLst>
                                      </p:cBhvr>
                                      <p:to>
                                        <p:strVal val="visible"/>
                                      </p:to>
                                    </p:set>
                                  </p:childTnLst>
                                </p:cTn>
                              </p:par>
                            </p:childTnLst>
                          </p:cTn>
                        </p:par>
                        <p:par>
                          <p:cTn id="41" fill="hold">
                            <p:stCondLst>
                              <p:cond delay="2500"/>
                            </p:stCondLst>
                            <p:childTnLst>
                              <p:par>
                                <p:cTn id="42" presetID="1" presetClass="entr" presetSubtype="0" fill="hold" grpId="0" nodeType="afterEffect">
                                  <p:stCondLst>
                                    <p:cond delay="0"/>
                                  </p:stCondLst>
                                  <p:childTnLst>
                                    <p:set>
                                      <p:cBhvr>
                                        <p:cTn id="43" dur="1" fill="hold">
                                          <p:stCondLst>
                                            <p:cond delay="0"/>
                                          </p:stCondLst>
                                        </p:cTn>
                                        <p:tgtEl>
                                          <p:spTgt spid="31"/>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034"/>
                                        </p:tgtEl>
                                        <p:attrNameLst>
                                          <p:attrName>style.visibility</p:attrName>
                                        </p:attrNameLst>
                                      </p:cBhvr>
                                      <p:to>
                                        <p:strVal val="visible"/>
                                      </p:to>
                                    </p:set>
                                    <p:animEffect transition="in" filter="fade">
                                      <p:cBhvr>
                                        <p:cTn id="48" dur="500"/>
                                        <p:tgtEl>
                                          <p:spTgt spid="1034"/>
                                        </p:tgtEl>
                                      </p:cBhvr>
                                    </p:animEffect>
                                  </p:childTnLst>
                                  <p:subTnLst>
                                    <p:set>
                                      <p:cBhvr override="childStyle">
                                        <p:cTn dur="1" fill="hold" display="0" masterRel="sameClick" afterEffect="1">
                                          <p:stCondLst>
                                            <p:cond evt="end" delay="0">
                                              <p:tn val="46"/>
                                            </p:cond>
                                          </p:stCondLst>
                                        </p:cTn>
                                        <p:tgtEl>
                                          <p:spTgt spid="1034"/>
                                        </p:tgtEl>
                                        <p:attrNameLst>
                                          <p:attrName>style.visibility</p:attrName>
                                        </p:attrNameLst>
                                      </p:cBhvr>
                                      <p:to>
                                        <p:strVal val="hidden"/>
                                      </p:to>
                                    </p:set>
                                  </p:subTnLst>
                                </p:cTn>
                              </p:par>
                              <p:par>
                                <p:cTn id="49" presetID="10" presetClass="entr" presetSubtype="0" fill="hold" grpId="1" nodeType="with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fade">
                                      <p:cBhvr>
                                        <p:cTn id="51" dur="500"/>
                                        <p:tgtEl>
                                          <p:spTgt spid="5"/>
                                        </p:tgtEl>
                                      </p:cBhvr>
                                    </p:animEffect>
                                  </p:childTnLst>
                                  <p:subTnLst>
                                    <p:set>
                                      <p:cBhvr override="childStyle">
                                        <p:cTn dur="1" fill="hold" display="0" masterRel="sameClick" afterEffect="1">
                                          <p:stCondLst>
                                            <p:cond evt="end" delay="0">
                                              <p:tn val="49"/>
                                            </p:cond>
                                          </p:stCondLst>
                                        </p:cTn>
                                        <p:tgtEl>
                                          <p:spTgt spid="5"/>
                                        </p:tgtEl>
                                        <p:attrNameLst>
                                          <p:attrName>style.visibility</p:attrName>
                                        </p:attrNameLst>
                                      </p:cBhvr>
                                      <p:to>
                                        <p:strVal val="hidden"/>
                                      </p:to>
                                    </p:set>
                                  </p:subTnLst>
                                </p:cTn>
                              </p:par>
                              <p:par>
                                <p:cTn id="52" presetID="10" presetClass="entr" presetSubtype="0" fill="hold" grpId="1" nodeType="with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subTnLst>
                                    <p:set>
                                      <p:cBhvr override="childStyle">
                                        <p:cTn dur="1" fill="hold" display="0" masterRel="sameClick" afterEffect="1">
                                          <p:stCondLst>
                                            <p:cond evt="end" delay="0">
                                              <p:tn val="52"/>
                                            </p:cond>
                                          </p:stCondLst>
                                        </p:cTn>
                                        <p:tgtEl>
                                          <p:spTgt spid="29"/>
                                        </p:tgtEl>
                                        <p:attrNameLst>
                                          <p:attrName>style.visibility</p:attrName>
                                        </p:attrNameLst>
                                      </p:cBhvr>
                                      <p:to>
                                        <p:strVal val="hidden"/>
                                      </p:to>
                                    </p:set>
                                  </p:subTnLst>
                                </p:cTn>
                              </p:par>
                              <p:par>
                                <p:cTn id="55" presetID="10" presetClass="entr" presetSubtype="0" fill="hold" grpId="1"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subTnLst>
                                    <p:set>
                                      <p:cBhvr override="childStyle">
                                        <p:cTn dur="1" fill="hold" display="0" masterRel="sameClick" afterEffect="1">
                                          <p:stCondLst>
                                            <p:cond evt="end" delay="0">
                                              <p:tn val="55"/>
                                            </p:cond>
                                          </p:stCondLst>
                                        </p:cTn>
                                        <p:tgtEl>
                                          <p:spTgt spid="30"/>
                                        </p:tgtEl>
                                        <p:attrNameLst>
                                          <p:attrName>style.visibility</p:attrName>
                                        </p:attrNameLst>
                                      </p:cBhvr>
                                      <p:to>
                                        <p:strVal val="hidden"/>
                                      </p:to>
                                    </p:set>
                                  </p:subTnLst>
                                </p:cTn>
                              </p:par>
                              <p:par>
                                <p:cTn id="58" presetID="10" presetClass="entr" presetSubtype="0" fill="hold" grpId="1" nodeType="with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fade">
                                      <p:cBhvr>
                                        <p:cTn id="60" dur="500"/>
                                        <p:tgtEl>
                                          <p:spTgt spid="31"/>
                                        </p:tgtEl>
                                      </p:cBhvr>
                                    </p:animEffect>
                                  </p:childTnLst>
                                  <p:subTnLst>
                                    <p:set>
                                      <p:cBhvr override="childStyle">
                                        <p:cTn dur="1" fill="hold" display="0" masterRel="sameClick" afterEffect="1">
                                          <p:stCondLst>
                                            <p:cond evt="end" delay="0">
                                              <p:tn val="58"/>
                                            </p:cond>
                                          </p:stCondLst>
                                        </p:cTn>
                                        <p:tgtEl>
                                          <p:spTgt spid="31"/>
                                        </p:tgtEl>
                                        <p:attrNameLst>
                                          <p:attrName>style.visibility</p:attrName>
                                        </p:attrNameLst>
                                      </p:cBhvr>
                                      <p:to>
                                        <p:strVal val="hidden"/>
                                      </p:to>
                                    </p:set>
                                  </p:sub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103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3"/>
                                        </p:tgtEl>
                                        <p:attrNameLst>
                                          <p:attrName>style.visibility</p:attrName>
                                        </p:attrNameLst>
                                      </p:cBhvr>
                                      <p:to>
                                        <p:strVal val="visible"/>
                                      </p:to>
                                    </p:set>
                                  </p:childTnLst>
                                </p:cTn>
                              </p:par>
                            </p:childTnLst>
                          </p:cTn>
                        </p:par>
                        <p:par>
                          <p:cTn id="67" fill="hold">
                            <p:stCondLst>
                              <p:cond delay="0"/>
                            </p:stCondLst>
                            <p:childTnLst>
                              <p:par>
                                <p:cTn id="68" presetID="0" presetClass="path" presetSubtype="0" accel="50000" decel="50000" fill="hold" nodeType="afterEffect">
                                  <p:stCondLst>
                                    <p:cond delay="0"/>
                                  </p:stCondLst>
                                  <p:childTnLst>
                                    <p:animMotion origin="layout" path="M -0.01081 -0.03681 L -0.00886 0.53449 L 0.08476 0.53287 L 0.08437 0.63564 L 0.22161 0.63333 " pathEditMode="relative" rAng="0" ptsTypes="AAAAA">
                                      <p:cBhvr>
                                        <p:cTn id="69" dur="5000" fill="hold"/>
                                        <p:tgtEl>
                                          <p:spTgt spid="1036"/>
                                        </p:tgtEl>
                                        <p:attrNameLst>
                                          <p:attrName>ppt_x</p:attrName>
                                          <p:attrName>ppt_y</p:attrName>
                                        </p:attrNameLst>
                                      </p:cBhvr>
                                      <p:rCtr x="11615" y="33611"/>
                                    </p:animMotion>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1036"/>
                                        </p:tgtEl>
                                        <p:attrNameLst>
                                          <p:attrName>style.visibility</p:attrName>
                                        </p:attrNameLst>
                                      </p:cBhvr>
                                      <p:to>
                                        <p:strVal val="visible"/>
                                      </p:to>
                                    </p:set>
                                    <p:animEffect transition="in" filter="fade">
                                      <p:cBhvr>
                                        <p:cTn id="74" dur="500"/>
                                        <p:tgtEl>
                                          <p:spTgt spid="1036"/>
                                        </p:tgtEl>
                                      </p:cBhvr>
                                    </p:animEffect>
                                  </p:childTnLst>
                                </p:cTn>
                              </p:par>
                              <p:par>
                                <p:cTn id="75" presetID="1" presetClass="entr" presetSubtype="0" fill="hold" grpId="0" nodeType="withEffect">
                                  <p:stCondLst>
                                    <p:cond delay="0"/>
                                  </p:stCondLst>
                                  <p:childTnLst>
                                    <p:set>
                                      <p:cBhvr>
                                        <p:cTn id="76" dur="1" fill="hold">
                                          <p:stCondLst>
                                            <p:cond delay="0"/>
                                          </p:stCondLst>
                                        </p:cTn>
                                        <p:tgtEl>
                                          <p:spTgt spid="37"/>
                                        </p:tgtEl>
                                        <p:attrNameLst>
                                          <p:attrName>style.visibility</p:attrName>
                                        </p:attrNameLst>
                                      </p:cBhvr>
                                      <p:to>
                                        <p:strVal val="visible"/>
                                      </p:to>
                                    </p:set>
                                  </p:childTnLst>
                                </p:cTn>
                              </p:par>
                            </p:childTnLst>
                          </p:cTn>
                        </p:par>
                        <p:par>
                          <p:cTn id="77" fill="hold">
                            <p:stCondLst>
                              <p:cond delay="500"/>
                            </p:stCondLst>
                            <p:childTnLst>
                              <p:par>
                                <p:cTn id="78" presetID="1" presetClass="entr" presetSubtype="0" fill="hold" nodeType="afterEffect">
                                  <p:stCondLst>
                                    <p:cond delay="0"/>
                                  </p:stCondLst>
                                  <p:childTnLst>
                                    <p:set>
                                      <p:cBhvr>
                                        <p:cTn id="79" dur="1" fill="hold">
                                          <p:stCondLst>
                                            <p:cond delay="0"/>
                                          </p:stCondLst>
                                        </p:cTn>
                                        <p:tgtEl>
                                          <p:spTgt spid="1038"/>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0" presetClass="path" presetSubtype="0" accel="50000" decel="50000" fill="hold" nodeType="clickEffect">
                                  <p:stCondLst>
                                    <p:cond delay="0"/>
                                  </p:stCondLst>
                                  <p:childTnLst>
                                    <p:animMotion origin="layout" path="M 0.02318 -0.00116 L 0.26341 -0.00694 " pathEditMode="relative" rAng="0" ptsTypes="AA">
                                      <p:cBhvr>
                                        <p:cTn id="83" dur="2000" fill="hold"/>
                                        <p:tgtEl>
                                          <p:spTgt spid="1038"/>
                                        </p:tgtEl>
                                        <p:attrNameLst>
                                          <p:attrName>ppt_x</p:attrName>
                                          <p:attrName>ppt_y</p:attrName>
                                        </p:attrNameLst>
                                      </p:cBhvr>
                                      <p:rCtr x="12005" y="-301"/>
                                    </p:animMotion>
                                  </p:childTnLst>
                                </p:cTn>
                              </p:par>
                            </p:childTnLst>
                          </p:cTn>
                        </p:par>
                        <p:par>
                          <p:cTn id="84" fill="hold">
                            <p:stCondLst>
                              <p:cond delay="2000"/>
                            </p:stCondLst>
                            <p:childTnLst>
                              <p:par>
                                <p:cTn id="85" presetID="1" presetClass="entr" presetSubtype="0" fill="hold" nodeType="afterEffect">
                                  <p:stCondLst>
                                    <p:cond delay="0"/>
                                  </p:stCondLst>
                                  <p:childTnLst>
                                    <p:set>
                                      <p:cBhvr>
                                        <p:cTn id="86" dur="1" fill="hold">
                                          <p:stCondLst>
                                            <p:cond delay="0"/>
                                          </p:stCondLst>
                                        </p:cTn>
                                        <p:tgtEl>
                                          <p:spTgt spid="104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38"/>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0" presetClass="path" presetSubtype="0" accel="50000" decel="50000" fill="hold" nodeType="clickEffect">
                                  <p:stCondLst>
                                    <p:cond delay="0"/>
                                  </p:stCondLst>
                                  <p:childTnLst>
                                    <p:animMotion origin="layout" path="M 0.00156 -0.00254 L 0.0793 0.00047 C 0.07891 -0.21458 0.07852 -0.42939 0.07813 -0.64398 " pathEditMode="relative" rAng="0" ptsTypes="AAA">
                                      <p:cBhvr>
                                        <p:cTn id="92" dur="2000" fill="hold"/>
                                        <p:tgtEl>
                                          <p:spTgt spid="1040"/>
                                        </p:tgtEl>
                                        <p:attrNameLst>
                                          <p:attrName>ppt_x</p:attrName>
                                          <p:attrName>ppt_y</p:attrName>
                                        </p:attrNameLst>
                                      </p:cBhvr>
                                      <p:rCtr x="3880" y="-31921"/>
                                    </p:animMotion>
                                  </p:childTnLst>
                                </p:cTn>
                              </p:par>
                            </p:childTnLst>
                          </p:cTn>
                        </p:par>
                        <p:par>
                          <p:cTn id="93" fill="hold">
                            <p:stCondLst>
                              <p:cond delay="2000"/>
                            </p:stCondLst>
                            <p:childTnLst>
                              <p:par>
                                <p:cTn id="94" presetID="1" presetClass="entr" presetSubtype="0" fill="hold" grpId="0" nodeType="afterEffect">
                                  <p:stCondLst>
                                    <p:cond delay="0"/>
                                  </p:stCondLst>
                                  <p:childTnLst>
                                    <p:set>
                                      <p:cBhvr>
                                        <p:cTn id="95" dur="1" fill="hold">
                                          <p:stCondLst>
                                            <p:cond delay="0"/>
                                          </p:stCondLst>
                                        </p:cTn>
                                        <p:tgtEl>
                                          <p:spTgt spid="39"/>
                                        </p:tgtEl>
                                        <p:attrNameLst>
                                          <p:attrName>style.visibility</p:attrName>
                                        </p:attrNameLst>
                                      </p:cBhvr>
                                      <p:to>
                                        <p:strVal val="visible"/>
                                      </p:to>
                                    </p:set>
                                  </p:childTnLst>
                                </p:cTn>
                              </p:par>
                            </p:childTnLst>
                          </p:cTn>
                        </p:par>
                      </p:childTnLst>
                    </p:cTn>
                  </p:par>
                  <p:par>
                    <p:cTn id="96" fill="hold">
                      <p:stCondLst>
                        <p:cond delay="indefinite"/>
                      </p:stCondLst>
                      <p:childTnLst>
                        <p:par>
                          <p:cTn id="97" fill="hold">
                            <p:stCondLst>
                              <p:cond delay="0"/>
                            </p:stCondLst>
                            <p:childTnLst>
                              <p:par>
                                <p:cTn id="98" presetID="1" presetClass="entr" presetSubtype="0" fill="hold" grpId="0" nodeType="clickEffect">
                                  <p:stCondLst>
                                    <p:cond delay="0"/>
                                  </p:stCondLst>
                                  <p:childTnLst>
                                    <p:set>
                                      <p:cBhvr>
                                        <p:cTn id="99" dur="1" fill="hold">
                                          <p:stCondLst>
                                            <p:cond delay="0"/>
                                          </p:stCondLst>
                                        </p:cTn>
                                        <p:tgtEl>
                                          <p:spTgt spid="15"/>
                                        </p:tgtEl>
                                        <p:attrNameLst>
                                          <p:attrName>style.visibility</p:attrName>
                                        </p:attrNameLst>
                                      </p:cBhvr>
                                      <p:to>
                                        <p:strVal val="visible"/>
                                      </p:to>
                                    </p:set>
                                  </p:childTnLst>
                                </p:cTn>
                              </p:par>
                              <p:par>
                                <p:cTn id="100" presetID="1" presetClass="entr" presetSubtype="0" fill="hold" grpId="0" nodeType="withEffect">
                                  <p:stCondLst>
                                    <p:cond delay="0"/>
                                  </p:stCondLst>
                                  <p:childTnLst>
                                    <p:set>
                                      <p:cBhvr>
                                        <p:cTn id="101" dur="1" fill="hold">
                                          <p:stCondLst>
                                            <p:cond delay="0"/>
                                          </p:stCondLst>
                                        </p:cTn>
                                        <p:tgtEl>
                                          <p:spTgt spid="41"/>
                                        </p:tgtEl>
                                        <p:attrNameLst>
                                          <p:attrName>style.visibility</p:attrName>
                                        </p:attrNameLst>
                                      </p:cBhvr>
                                      <p:to>
                                        <p:strVal val="visible"/>
                                      </p:to>
                                    </p:set>
                                  </p:childTnLst>
                                </p:cTn>
                              </p:par>
                              <p:par>
                                <p:cTn id="102" presetID="1" presetClass="entr" presetSubtype="0" fill="hold" grpId="0" nodeType="withEffect">
                                  <p:stCondLst>
                                    <p:cond delay="0"/>
                                  </p:stCondLst>
                                  <p:childTnLst>
                                    <p:set>
                                      <p:cBhvr>
                                        <p:cTn id="103"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4" fill="hold" display="0">
                  <p:stCondLst>
                    <p:cond delay="indefinite"/>
                  </p:stCondLst>
                  <p:endCondLst>
                    <p:cond evt="onStopAudio" delay="0">
                      <p:tgtEl>
                        <p:sldTgt/>
                      </p:tgtEl>
                    </p:cond>
                  </p:endCondLst>
                </p:cTn>
                <p:tgtEl>
                  <p:spTgt spid="25"/>
                </p:tgtEl>
              </p:cMediaNode>
            </p:audio>
          </p:childTnLst>
        </p:cTn>
      </p:par>
    </p:tnLst>
    <p:bldLst>
      <p:bldP spid="5" grpId="0"/>
      <p:bldP spid="5" grpId="1"/>
      <p:bldP spid="29" grpId="0"/>
      <p:bldP spid="29" grpId="1"/>
      <p:bldP spid="30" grpId="0"/>
      <p:bldP spid="30" grpId="1"/>
      <p:bldP spid="31" grpId="0"/>
      <p:bldP spid="31" grpId="1"/>
      <p:bldP spid="13" grpId="0"/>
      <p:bldP spid="37" grpId="0"/>
      <p:bldP spid="38" grpId="0"/>
      <p:bldP spid="39" grpId="0"/>
      <p:bldP spid="15" grpId="0" animBg="1"/>
      <p:bldP spid="41" grpId="0" animBg="1"/>
      <p:bldP spid="42"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845C32-ED41-4B04-B2E0-DE889AB4C981}"/>
              </a:ext>
            </a:extLst>
          </p:cNvPr>
          <p:cNvSpPr>
            <a:spLocks noGrp="1"/>
          </p:cNvSpPr>
          <p:nvPr>
            <p:ph type="title"/>
          </p:nvPr>
        </p:nvSpPr>
        <p:spPr>
          <a:xfrm>
            <a:off x="7602583" y="744422"/>
            <a:ext cx="3402329" cy="657406"/>
          </a:xfrm>
        </p:spPr>
        <p:txBody>
          <a:bodyPr anchor="b">
            <a:normAutofit/>
          </a:bodyPr>
          <a:lstStyle/>
          <a:p>
            <a:r>
              <a:rPr lang="en-GB" sz="2800" b="1" dirty="0">
                <a:solidFill>
                  <a:schemeClr val="bg1"/>
                </a:solidFill>
              </a:rPr>
              <a:t>Why </a:t>
            </a:r>
            <a:r>
              <a:rPr lang="en-GB" sz="2800" b="1" dirty="0" err="1">
                <a:solidFill>
                  <a:schemeClr val="bg1"/>
                </a:solidFill>
              </a:rPr>
              <a:t>eRecycling</a:t>
            </a:r>
            <a:r>
              <a:rPr lang="en-GB" sz="2800" b="1" dirty="0">
                <a:solidFill>
                  <a:schemeClr val="bg1"/>
                </a:solidFill>
              </a:rPr>
              <a:t>?</a:t>
            </a:r>
          </a:p>
        </p:txBody>
      </p:sp>
      <p:pic>
        <p:nvPicPr>
          <p:cNvPr id="2050" name="Picture 2">
            <a:extLst>
              <a:ext uri="{FF2B5EF4-FFF2-40B4-BE49-F238E27FC236}">
                <a16:creationId xmlns:a16="http://schemas.microsoft.com/office/drawing/2014/main" id="{F06F7934-4270-4966-95A2-92127AB4BAB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2422" y="230466"/>
            <a:ext cx="5754418" cy="2877209"/>
          </a:xfrm>
          <a:prstGeom prst="rect">
            <a:avLst/>
          </a:prstGeom>
          <a:solidFill>
            <a:schemeClr val="bg1"/>
          </a:solidFill>
        </p:spPr>
      </p:pic>
      <p:sp>
        <p:nvSpPr>
          <p:cNvPr id="3" name="Inhaltsplatzhalter 2">
            <a:extLst>
              <a:ext uri="{FF2B5EF4-FFF2-40B4-BE49-F238E27FC236}">
                <a16:creationId xmlns:a16="http://schemas.microsoft.com/office/drawing/2014/main" id="{D231F6B4-D6E7-4F07-9849-811608088941}"/>
              </a:ext>
            </a:extLst>
          </p:cNvPr>
          <p:cNvSpPr>
            <a:spLocks noGrp="1"/>
          </p:cNvSpPr>
          <p:nvPr>
            <p:ph idx="1"/>
          </p:nvPr>
        </p:nvSpPr>
        <p:spPr>
          <a:xfrm>
            <a:off x="7164470" y="2639009"/>
            <a:ext cx="4359992" cy="907269"/>
          </a:xfrm>
        </p:spPr>
        <p:txBody>
          <a:bodyPr>
            <a:normAutofit/>
          </a:bodyPr>
          <a:lstStyle/>
          <a:p>
            <a:r>
              <a:rPr lang="en-US" sz="1600" dirty="0">
                <a:solidFill>
                  <a:schemeClr val="bg1"/>
                </a:solidFill>
              </a:rPr>
              <a:t>Contribution to the environment through product collection. This has additionally a positive impact on the company's reputation </a:t>
            </a:r>
            <a:endParaRPr lang="en-GB" sz="1600" dirty="0">
              <a:solidFill>
                <a:schemeClr val="bg1"/>
              </a:solidFill>
            </a:endParaRPr>
          </a:p>
        </p:txBody>
      </p:sp>
      <p:pic>
        <p:nvPicPr>
          <p:cNvPr id="7" name="Picture 2">
            <a:extLst>
              <a:ext uri="{FF2B5EF4-FFF2-40B4-BE49-F238E27FC236}">
                <a16:creationId xmlns:a16="http://schemas.microsoft.com/office/drawing/2014/main" id="{E5978044-5B50-4220-8C98-8FB097A154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222" t="37002" r="25489" b="39410"/>
          <a:stretch/>
        </p:blipFill>
        <p:spPr bwMode="auto">
          <a:xfrm>
            <a:off x="654421" y="862491"/>
            <a:ext cx="5575861" cy="18121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D61C9074-178E-43AA-BEAA-9FC656BD87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538" y="3614738"/>
            <a:ext cx="5754418" cy="2877210"/>
          </a:xfrm>
          <a:prstGeom prst="rect">
            <a:avLst/>
          </a:prstGeom>
          <a:solidFill>
            <a:schemeClr val="bg1"/>
          </a:solidFill>
        </p:spPr>
      </p:pic>
      <p:pic>
        <p:nvPicPr>
          <p:cNvPr id="9" name="Picture 4">
            <a:extLst>
              <a:ext uri="{FF2B5EF4-FFF2-40B4-BE49-F238E27FC236}">
                <a16:creationId xmlns:a16="http://schemas.microsoft.com/office/drawing/2014/main" id="{E4A6AFBF-EABE-4DD0-8336-2D64934C01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5201" t="34634" r="7696" b="44429"/>
          <a:stretch/>
        </p:blipFill>
        <p:spPr bwMode="auto">
          <a:xfrm>
            <a:off x="633050" y="4131713"/>
            <a:ext cx="5603790" cy="2164556"/>
          </a:xfrm>
          <a:prstGeom prst="rect">
            <a:avLst/>
          </a:prstGeom>
          <a:noFill/>
          <a:extLst>
            <a:ext uri="{909E8E84-426E-40DD-AFC4-6F175D3DCCD1}">
              <a14:hiddenFill xmlns:a14="http://schemas.microsoft.com/office/drawing/2010/main">
                <a:solidFill>
                  <a:srgbClr val="FFFFFF"/>
                </a:solidFill>
              </a14:hiddenFill>
            </a:ext>
          </a:extLst>
        </p:spPr>
      </p:pic>
      <p:sp>
        <p:nvSpPr>
          <p:cNvPr id="10" name="Inhaltsplatzhalter 2">
            <a:extLst>
              <a:ext uri="{FF2B5EF4-FFF2-40B4-BE49-F238E27FC236}">
                <a16:creationId xmlns:a16="http://schemas.microsoft.com/office/drawing/2014/main" id="{A799D17B-173F-4608-B884-7BE32A91834C}"/>
              </a:ext>
            </a:extLst>
          </p:cNvPr>
          <p:cNvSpPr txBox="1">
            <a:spLocks/>
          </p:cNvSpPr>
          <p:nvPr/>
        </p:nvSpPr>
        <p:spPr>
          <a:xfrm>
            <a:off x="7151355" y="3612008"/>
            <a:ext cx="4373107" cy="2317232"/>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1600" dirty="0">
                <a:solidFill>
                  <a:schemeClr val="bg1"/>
                </a:solidFill>
              </a:rPr>
              <a:t>Closed-loop Product Data can be evaluated or directly resold</a:t>
            </a:r>
          </a:p>
          <a:p>
            <a:r>
              <a:rPr lang="en-US" sz="1600" dirty="0">
                <a:solidFill>
                  <a:schemeClr val="bg1"/>
                </a:solidFill>
              </a:rPr>
              <a:t>Data analysis has direct impact on product lifecycle and the management of that cycle </a:t>
            </a:r>
          </a:p>
          <a:p>
            <a:r>
              <a:rPr lang="en-US" sz="1600" dirty="0">
                <a:solidFill>
                  <a:schemeClr val="bg1"/>
                </a:solidFill>
              </a:rPr>
              <a:t>Data use for time series analyses and trend development calculation</a:t>
            </a:r>
            <a:endParaRPr lang="en-GB" sz="1600" dirty="0">
              <a:solidFill>
                <a:schemeClr val="bg1"/>
              </a:solidFill>
            </a:endParaRPr>
          </a:p>
        </p:txBody>
      </p:sp>
      <p:sp>
        <p:nvSpPr>
          <p:cNvPr id="11" name="Rechteck 10">
            <a:extLst>
              <a:ext uri="{FF2B5EF4-FFF2-40B4-BE49-F238E27FC236}">
                <a16:creationId xmlns:a16="http://schemas.microsoft.com/office/drawing/2014/main" id="{11469BA9-1FE2-4AC4-B18B-FC9B5C6CBBE4}"/>
              </a:ext>
            </a:extLst>
          </p:cNvPr>
          <p:cNvSpPr/>
          <p:nvPr/>
        </p:nvSpPr>
        <p:spPr>
          <a:xfrm>
            <a:off x="183775" y="6448604"/>
            <a:ext cx="7225553" cy="369332"/>
          </a:xfrm>
          <a:prstGeom prst="rect">
            <a:avLst/>
          </a:prstGeom>
        </p:spPr>
        <p:txBody>
          <a:bodyPr wrap="square">
            <a:spAutoFit/>
          </a:bodyPr>
          <a:lstStyle/>
          <a:p>
            <a:r>
              <a:rPr lang="en-US" dirty="0">
                <a:solidFill>
                  <a:srgbClr val="444444"/>
                </a:solidFill>
                <a:latin typeface="Source Sans Pro" panose="020B0503030403020204" pitchFamily="34" charset="0"/>
              </a:rPr>
              <a:t>Collected and reported EEE in EU</a:t>
            </a:r>
            <a:endParaRPr lang="en-GB" dirty="0"/>
          </a:p>
        </p:txBody>
      </p:sp>
      <p:sp>
        <p:nvSpPr>
          <p:cNvPr id="4" name="Rechteck 3">
            <a:extLst>
              <a:ext uri="{FF2B5EF4-FFF2-40B4-BE49-F238E27FC236}">
                <a16:creationId xmlns:a16="http://schemas.microsoft.com/office/drawing/2014/main" id="{18DF07F0-48A9-4790-868E-B51A21078C7C}"/>
              </a:ext>
            </a:extLst>
          </p:cNvPr>
          <p:cNvSpPr/>
          <p:nvPr/>
        </p:nvSpPr>
        <p:spPr>
          <a:xfrm>
            <a:off x="386945" y="3107675"/>
            <a:ext cx="6605526" cy="369332"/>
          </a:xfrm>
          <a:prstGeom prst="rect">
            <a:avLst/>
          </a:prstGeom>
        </p:spPr>
        <p:txBody>
          <a:bodyPr wrap="square">
            <a:spAutoFit/>
          </a:bodyPr>
          <a:lstStyle/>
          <a:p>
            <a:r>
              <a:rPr lang="en-US" dirty="0">
                <a:solidFill>
                  <a:schemeClr val="accent1"/>
                </a:solidFill>
              </a:rPr>
              <a:t>Collected EEE from waste generated in 2015</a:t>
            </a:r>
            <a:endParaRPr lang="en-GB" dirty="0">
              <a:solidFill>
                <a:schemeClr val="accent1"/>
              </a:solidFill>
            </a:endParaRPr>
          </a:p>
        </p:txBody>
      </p:sp>
      <p:sp>
        <p:nvSpPr>
          <p:cNvPr id="5" name="Textfeld 4">
            <a:extLst>
              <a:ext uri="{FF2B5EF4-FFF2-40B4-BE49-F238E27FC236}">
                <a16:creationId xmlns:a16="http://schemas.microsoft.com/office/drawing/2014/main" id="{895A5978-950A-4C67-BA0D-5969B8577577}"/>
              </a:ext>
            </a:extLst>
          </p:cNvPr>
          <p:cNvSpPr txBox="1"/>
          <p:nvPr/>
        </p:nvSpPr>
        <p:spPr>
          <a:xfrm>
            <a:off x="7602583" y="1604920"/>
            <a:ext cx="4106995" cy="830997"/>
          </a:xfrm>
          <a:prstGeom prst="rect">
            <a:avLst/>
          </a:prstGeom>
          <a:noFill/>
        </p:spPr>
        <p:txBody>
          <a:bodyPr wrap="square" rtlCol="0">
            <a:spAutoFit/>
          </a:bodyPr>
          <a:lstStyle/>
          <a:p>
            <a:r>
              <a:rPr lang="en-US" sz="1600" i="1" dirty="0">
                <a:solidFill>
                  <a:schemeClr val="bg1"/>
                </a:solidFill>
              </a:rPr>
              <a:t>Waste Electrical and Electronic </a:t>
            </a:r>
            <a:r>
              <a:rPr lang="en-US" sz="1600" i="1" dirty="0" err="1">
                <a:solidFill>
                  <a:schemeClr val="bg1"/>
                </a:solidFill>
              </a:rPr>
              <a:t>Equipments</a:t>
            </a:r>
            <a:r>
              <a:rPr lang="en-US" sz="1600" i="1" dirty="0">
                <a:solidFill>
                  <a:schemeClr val="bg1"/>
                </a:solidFill>
              </a:rPr>
              <a:t> (WEEE) is the fastest growing waste stream in the world.</a:t>
            </a:r>
          </a:p>
        </p:txBody>
      </p:sp>
    </p:spTree>
    <p:extLst>
      <p:ext uri="{BB962C8B-B14F-4D97-AF65-F5344CB8AC3E}">
        <p14:creationId xmlns:p14="http://schemas.microsoft.com/office/powerpoint/2010/main" val="1270324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subTnLst>
                                    <p:set>
                                      <p:cBhvr override="childStyle">
                                        <p:cTn dur="1" fill="hold" display="0" masterRel="sameClick" afterEffect="1">
                                          <p:stCondLst>
                                            <p:cond evt="end" delay="0">
                                              <p:tn val="12"/>
                                            </p:cond>
                                          </p:stCondLst>
                                        </p:cTn>
                                        <p:tgtEl>
                                          <p:spTgt spid="7"/>
                                        </p:tgtEl>
                                        <p:attrNameLst>
                                          <p:attrName>style.visibility</p:attrName>
                                        </p:attrNameLst>
                                      </p:cBhvr>
                                      <p:to>
                                        <p:strVal val="hidden"/>
                                      </p:to>
                                    </p:set>
                                  </p:sub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6" name="Foliennummernplatzhalter 25"/>
          <p:cNvSpPr>
            <a:spLocks noGrp="1"/>
          </p:cNvSpPr>
          <p:nvPr>
            <p:ph type="sldNum" sz="quarter" idx="12"/>
          </p:nvPr>
        </p:nvSpPr>
        <p:spPr/>
        <p:txBody>
          <a:bodyPr/>
          <a:lstStyle/>
          <a:p>
            <a:fld id="{667DBB01-D8A0-4599-9B74-C4C7E0DFFFAB}" type="slidenum">
              <a:rPr lang="de-CH" smtClean="0"/>
              <a:t>13</a:t>
            </a:fld>
            <a:endParaRPr lang="de-CH"/>
          </a:p>
        </p:txBody>
      </p:sp>
      <p:pic>
        <p:nvPicPr>
          <p:cNvPr id="8" name="Grafik 7">
            <a:extLst>
              <a:ext uri="{FF2B5EF4-FFF2-40B4-BE49-F238E27FC236}">
                <a16:creationId xmlns:a16="http://schemas.microsoft.com/office/drawing/2014/main" id="{0B943C0C-8409-482C-8170-12DB73D3E8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01922" y="1554380"/>
            <a:ext cx="1188000" cy="1188000"/>
          </a:xfrm>
          <a:prstGeom prst="rect">
            <a:avLst/>
          </a:prstGeom>
        </p:spPr>
      </p:pic>
      <p:pic>
        <p:nvPicPr>
          <p:cNvPr id="16" name="Grafik 15">
            <a:extLst>
              <a:ext uri="{FF2B5EF4-FFF2-40B4-BE49-F238E27FC236}">
                <a16:creationId xmlns:a16="http://schemas.microsoft.com/office/drawing/2014/main" id="{2D6354F7-4F5E-479B-B2AC-F2C7F1ABD68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2675" y="1517362"/>
            <a:ext cx="1004668" cy="1080000"/>
          </a:xfrm>
          <a:prstGeom prst="rect">
            <a:avLst/>
          </a:prstGeom>
        </p:spPr>
      </p:pic>
      <p:pic>
        <p:nvPicPr>
          <p:cNvPr id="44" name="Grafik 43">
            <a:extLst>
              <a:ext uri="{FF2B5EF4-FFF2-40B4-BE49-F238E27FC236}">
                <a16:creationId xmlns:a16="http://schemas.microsoft.com/office/drawing/2014/main" id="{9DB1A709-8128-490D-9003-4ACC4C9F070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01922" y="3147551"/>
            <a:ext cx="1188000" cy="1188000"/>
          </a:xfrm>
          <a:prstGeom prst="rect">
            <a:avLst/>
          </a:prstGeom>
        </p:spPr>
      </p:pic>
      <p:pic>
        <p:nvPicPr>
          <p:cNvPr id="45" name="Grafik 44">
            <a:extLst>
              <a:ext uri="{FF2B5EF4-FFF2-40B4-BE49-F238E27FC236}">
                <a16:creationId xmlns:a16="http://schemas.microsoft.com/office/drawing/2014/main" id="{DDC54602-E401-4226-A16F-5A5BA2419A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2675" y="3113963"/>
            <a:ext cx="1004667" cy="1080000"/>
          </a:xfrm>
          <a:prstGeom prst="rect">
            <a:avLst/>
          </a:prstGeom>
        </p:spPr>
      </p:pic>
      <p:pic>
        <p:nvPicPr>
          <p:cNvPr id="46" name="Grafik 45">
            <a:extLst>
              <a:ext uri="{FF2B5EF4-FFF2-40B4-BE49-F238E27FC236}">
                <a16:creationId xmlns:a16="http://schemas.microsoft.com/office/drawing/2014/main" id="{7A9BFE2B-DE2C-44DB-94A8-14EB19047F8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80305" y="4823929"/>
            <a:ext cx="1188000" cy="1188000"/>
          </a:xfrm>
          <a:prstGeom prst="rect">
            <a:avLst/>
          </a:prstGeom>
        </p:spPr>
      </p:pic>
      <p:pic>
        <p:nvPicPr>
          <p:cNvPr id="47" name="Grafik 46">
            <a:extLst>
              <a:ext uri="{FF2B5EF4-FFF2-40B4-BE49-F238E27FC236}">
                <a16:creationId xmlns:a16="http://schemas.microsoft.com/office/drawing/2014/main" id="{F21E4163-9AE5-41DE-BA1E-9C3FE5E8749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1058" y="4790341"/>
            <a:ext cx="1004667" cy="1080000"/>
          </a:xfrm>
          <a:prstGeom prst="rect">
            <a:avLst/>
          </a:prstGeom>
        </p:spPr>
      </p:pic>
      <p:pic>
        <p:nvPicPr>
          <p:cNvPr id="48" name="Grafik 47">
            <a:extLst>
              <a:ext uri="{FF2B5EF4-FFF2-40B4-BE49-F238E27FC236}">
                <a16:creationId xmlns:a16="http://schemas.microsoft.com/office/drawing/2014/main" id="{5E49A3A3-EDC3-466A-8F15-D2C64D6ADB3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67576" y="1594701"/>
            <a:ext cx="1188000" cy="1188000"/>
          </a:xfrm>
          <a:prstGeom prst="rect">
            <a:avLst/>
          </a:prstGeom>
        </p:spPr>
      </p:pic>
      <p:pic>
        <p:nvPicPr>
          <p:cNvPr id="49" name="Grafik 48">
            <a:extLst>
              <a:ext uri="{FF2B5EF4-FFF2-40B4-BE49-F238E27FC236}">
                <a16:creationId xmlns:a16="http://schemas.microsoft.com/office/drawing/2014/main" id="{34B75C71-FBD5-4A39-AC02-D227431032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88329" y="1561113"/>
            <a:ext cx="1004667" cy="1080000"/>
          </a:xfrm>
          <a:prstGeom prst="rect">
            <a:avLst/>
          </a:prstGeom>
        </p:spPr>
      </p:pic>
      <p:pic>
        <p:nvPicPr>
          <p:cNvPr id="50" name="Grafik 49">
            <a:extLst>
              <a:ext uri="{FF2B5EF4-FFF2-40B4-BE49-F238E27FC236}">
                <a16:creationId xmlns:a16="http://schemas.microsoft.com/office/drawing/2014/main" id="{D099754E-276E-4D7E-8959-2CA3BAECC37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67576" y="4197844"/>
            <a:ext cx="1188000" cy="1188000"/>
          </a:xfrm>
          <a:prstGeom prst="rect">
            <a:avLst/>
          </a:prstGeom>
        </p:spPr>
      </p:pic>
      <p:pic>
        <p:nvPicPr>
          <p:cNvPr id="51" name="Grafik 50">
            <a:extLst>
              <a:ext uri="{FF2B5EF4-FFF2-40B4-BE49-F238E27FC236}">
                <a16:creationId xmlns:a16="http://schemas.microsoft.com/office/drawing/2014/main" id="{96DF3F6F-0F92-4793-8F56-A2E795FF20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88329" y="4163651"/>
            <a:ext cx="1004667" cy="1080000"/>
          </a:xfrm>
          <a:prstGeom prst="rect">
            <a:avLst/>
          </a:prstGeom>
        </p:spPr>
      </p:pic>
      <p:sp>
        <p:nvSpPr>
          <p:cNvPr id="54" name="Textfeld 53">
            <a:extLst>
              <a:ext uri="{FF2B5EF4-FFF2-40B4-BE49-F238E27FC236}">
                <a16:creationId xmlns:a16="http://schemas.microsoft.com/office/drawing/2014/main" id="{0433E306-464A-42FA-92CF-96C45678A5D1}"/>
              </a:ext>
            </a:extLst>
          </p:cNvPr>
          <p:cNvSpPr txBox="1"/>
          <p:nvPr/>
        </p:nvSpPr>
        <p:spPr>
          <a:xfrm>
            <a:off x="1238718" y="1754043"/>
            <a:ext cx="3348204" cy="1013902"/>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sz="2800" b="1" dirty="0">
                <a:solidFill>
                  <a:schemeClr val="bg1"/>
                </a:solidFill>
              </a:rPr>
              <a:t>Green</a:t>
            </a:r>
            <a:r>
              <a:rPr lang="de-CH" sz="2800" b="1" dirty="0"/>
              <a:t> </a:t>
            </a:r>
            <a:r>
              <a:rPr lang="de-CH" sz="2800" b="1" dirty="0" err="1">
                <a:solidFill>
                  <a:schemeClr val="bg1"/>
                </a:solidFill>
              </a:rPr>
              <a:t>certification</a:t>
            </a:r>
            <a:endParaRPr lang="de-CH" sz="2800" b="1" dirty="0">
              <a:solidFill>
                <a:schemeClr val="bg1"/>
              </a:solidFill>
            </a:endParaRPr>
          </a:p>
        </p:txBody>
      </p:sp>
      <p:sp>
        <p:nvSpPr>
          <p:cNvPr id="55" name="Textfeld 54">
            <a:extLst>
              <a:ext uri="{FF2B5EF4-FFF2-40B4-BE49-F238E27FC236}">
                <a16:creationId xmlns:a16="http://schemas.microsoft.com/office/drawing/2014/main" id="{577C18FD-501C-4F5C-AC6B-EAA45A5D8286}"/>
              </a:ext>
            </a:extLst>
          </p:cNvPr>
          <p:cNvSpPr txBox="1"/>
          <p:nvPr/>
        </p:nvSpPr>
        <p:spPr>
          <a:xfrm>
            <a:off x="1240880" y="3350273"/>
            <a:ext cx="3826696" cy="1256112"/>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sz="2800" b="1" dirty="0" err="1">
                <a:solidFill>
                  <a:schemeClr val="bg1"/>
                </a:solidFill>
              </a:rPr>
              <a:t>Reusing</a:t>
            </a:r>
            <a:r>
              <a:rPr lang="de-CH" sz="2800" b="1" dirty="0">
                <a:solidFill>
                  <a:schemeClr val="bg1"/>
                </a:solidFill>
              </a:rPr>
              <a:t> electronic </a:t>
            </a:r>
            <a:r>
              <a:rPr lang="de-CH" sz="2800" b="1" dirty="0" err="1">
                <a:solidFill>
                  <a:schemeClr val="bg1"/>
                </a:solidFill>
              </a:rPr>
              <a:t>waste</a:t>
            </a:r>
            <a:endParaRPr lang="de-CH" sz="2800" b="1" dirty="0">
              <a:solidFill>
                <a:schemeClr val="bg1"/>
              </a:solidFill>
            </a:endParaRPr>
          </a:p>
        </p:txBody>
      </p:sp>
      <p:sp>
        <p:nvSpPr>
          <p:cNvPr id="17" name="Rechteck 16">
            <a:extLst>
              <a:ext uri="{FF2B5EF4-FFF2-40B4-BE49-F238E27FC236}">
                <a16:creationId xmlns:a16="http://schemas.microsoft.com/office/drawing/2014/main" id="{993FEFC5-8943-4128-A333-0D448F11C719}"/>
              </a:ext>
            </a:extLst>
          </p:cNvPr>
          <p:cNvSpPr/>
          <p:nvPr/>
        </p:nvSpPr>
        <p:spPr>
          <a:xfrm>
            <a:off x="1309436" y="5094763"/>
            <a:ext cx="3826695" cy="954107"/>
          </a:xfrm>
          <a:prstGeom prst="rect">
            <a:avLst/>
          </a:prstGeom>
        </p:spPr>
        <p:txBody>
          <a:bodyPr wrap="square">
            <a:spAutoFit/>
          </a:bodyPr>
          <a:lstStyle/>
          <a:p>
            <a:pPr>
              <a:spcBef>
                <a:spcPts val="1800"/>
              </a:spcBef>
              <a:spcAft>
                <a:spcPts val="1800"/>
              </a:spcAft>
            </a:pPr>
            <a:r>
              <a:rPr lang="de-CH" sz="2800" b="1" dirty="0" err="1">
                <a:solidFill>
                  <a:schemeClr val="bg1"/>
                </a:solidFill>
              </a:rPr>
              <a:t>Product</a:t>
            </a:r>
            <a:r>
              <a:rPr lang="de-CH" sz="2800" b="1" dirty="0">
                <a:solidFill>
                  <a:schemeClr val="bg1"/>
                </a:solidFill>
              </a:rPr>
              <a:t> </a:t>
            </a:r>
            <a:r>
              <a:rPr lang="de-CH" sz="2800" b="1" dirty="0" err="1">
                <a:solidFill>
                  <a:schemeClr val="bg1"/>
                </a:solidFill>
              </a:rPr>
              <a:t>life</a:t>
            </a:r>
            <a:r>
              <a:rPr lang="de-CH" sz="2800" b="1" dirty="0">
                <a:solidFill>
                  <a:schemeClr val="bg1"/>
                </a:solidFill>
              </a:rPr>
              <a:t> </a:t>
            </a:r>
            <a:r>
              <a:rPr lang="de-CH" sz="2800" b="1" dirty="0" err="1">
                <a:solidFill>
                  <a:schemeClr val="bg1"/>
                </a:solidFill>
              </a:rPr>
              <a:t>cycle</a:t>
            </a:r>
            <a:r>
              <a:rPr lang="de-CH" sz="2800" b="1" dirty="0">
                <a:solidFill>
                  <a:schemeClr val="bg1"/>
                </a:solidFill>
              </a:rPr>
              <a:t> </a:t>
            </a:r>
            <a:r>
              <a:rPr lang="de-CH" sz="2800" b="1" dirty="0" err="1">
                <a:solidFill>
                  <a:schemeClr val="bg1"/>
                </a:solidFill>
              </a:rPr>
              <a:t>data</a:t>
            </a:r>
            <a:r>
              <a:rPr lang="de-CH" sz="2800" b="1" dirty="0">
                <a:solidFill>
                  <a:schemeClr val="bg1"/>
                </a:solidFill>
              </a:rPr>
              <a:t> </a:t>
            </a:r>
            <a:r>
              <a:rPr lang="de-CH" sz="2800" b="1" dirty="0" err="1">
                <a:solidFill>
                  <a:schemeClr val="bg1"/>
                </a:solidFill>
              </a:rPr>
              <a:t>collection</a:t>
            </a:r>
            <a:endParaRPr lang="de-CH" sz="2800" b="1" dirty="0">
              <a:solidFill>
                <a:schemeClr val="bg1"/>
              </a:solidFill>
            </a:endParaRPr>
          </a:p>
        </p:txBody>
      </p:sp>
      <p:sp>
        <p:nvSpPr>
          <p:cNvPr id="56" name="Textfeld 55">
            <a:extLst>
              <a:ext uri="{FF2B5EF4-FFF2-40B4-BE49-F238E27FC236}">
                <a16:creationId xmlns:a16="http://schemas.microsoft.com/office/drawing/2014/main" id="{E59B0966-D40C-49F1-B817-EED8C358A750}"/>
              </a:ext>
            </a:extLst>
          </p:cNvPr>
          <p:cNvSpPr txBox="1"/>
          <p:nvPr/>
        </p:nvSpPr>
        <p:spPr>
          <a:xfrm>
            <a:off x="6096000" y="1807725"/>
            <a:ext cx="4160293" cy="554366"/>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en-US" sz="2800" b="1" dirty="0">
                <a:solidFill>
                  <a:schemeClr val="bg1"/>
                </a:solidFill>
              </a:rPr>
              <a:t>Profit maximization through synergy effect with the product order process </a:t>
            </a:r>
            <a:endParaRPr lang="de-CH" sz="2800" b="1" dirty="0">
              <a:solidFill>
                <a:schemeClr val="bg1"/>
              </a:solidFill>
            </a:endParaRPr>
          </a:p>
        </p:txBody>
      </p:sp>
      <p:sp>
        <p:nvSpPr>
          <p:cNvPr id="57" name="Textfeld 56">
            <a:extLst>
              <a:ext uri="{FF2B5EF4-FFF2-40B4-BE49-F238E27FC236}">
                <a16:creationId xmlns:a16="http://schemas.microsoft.com/office/drawing/2014/main" id="{847BB9C1-A90D-4DE1-83B5-52DF633B7DFF}"/>
              </a:ext>
            </a:extLst>
          </p:cNvPr>
          <p:cNvSpPr txBox="1"/>
          <p:nvPr/>
        </p:nvSpPr>
        <p:spPr>
          <a:xfrm>
            <a:off x="6075001" y="4210187"/>
            <a:ext cx="4087435" cy="924194"/>
          </a:xfrm>
          <a:prstGeom prst="rect">
            <a:avLst/>
          </a:prstGeom>
          <a:noFill/>
          <a:ln>
            <a:noFill/>
          </a:ln>
        </p:spPr>
        <p:txBody>
          <a:bodyPr vert="horz" wrap="square" lIns="121920" tIns="60960" rIns="121920" bIns="60960" numCol="1" anchor="t" anchorCtr="0" compatLnSpc="1">
            <a:prstTxWarp prst="textNoShape">
              <a:avLst/>
            </a:prstTxWarp>
          </a:bodyPr>
          <a:lstStyle>
            <a:defPPr>
              <a:defRPr lang="de-DE"/>
            </a:defPPr>
            <a:lvl1pPr>
              <a:defRPr sz="2400"/>
            </a:lvl1pPr>
          </a:lstStyle>
          <a:p>
            <a:pPr>
              <a:spcBef>
                <a:spcPts val="1800"/>
              </a:spcBef>
              <a:spcAft>
                <a:spcPts val="1800"/>
              </a:spcAft>
            </a:pPr>
            <a:r>
              <a:rPr lang="de-CH" sz="2800" b="1" dirty="0" err="1">
                <a:solidFill>
                  <a:schemeClr val="bg1"/>
                </a:solidFill>
              </a:rPr>
              <a:t>Strengthen</a:t>
            </a:r>
            <a:r>
              <a:rPr lang="de-CH" sz="2800" b="1" dirty="0">
                <a:solidFill>
                  <a:schemeClr val="bg1"/>
                </a:solidFill>
              </a:rPr>
              <a:t> </a:t>
            </a:r>
            <a:r>
              <a:rPr lang="de-CH" sz="2800" b="1" dirty="0" err="1">
                <a:solidFill>
                  <a:schemeClr val="bg1"/>
                </a:solidFill>
              </a:rPr>
              <a:t>customer</a:t>
            </a:r>
            <a:r>
              <a:rPr lang="de-CH" sz="2800" b="1" dirty="0">
                <a:solidFill>
                  <a:schemeClr val="bg1"/>
                </a:solidFill>
              </a:rPr>
              <a:t> </a:t>
            </a:r>
            <a:r>
              <a:rPr lang="de-CH" sz="2800" b="1" dirty="0" err="1">
                <a:solidFill>
                  <a:schemeClr val="bg1"/>
                </a:solidFill>
              </a:rPr>
              <a:t>loyalty</a:t>
            </a:r>
            <a:endParaRPr lang="de-CH" sz="2800" b="1" dirty="0">
              <a:solidFill>
                <a:schemeClr val="bg1"/>
              </a:solidFill>
            </a:endParaRPr>
          </a:p>
        </p:txBody>
      </p:sp>
      <p:pic>
        <p:nvPicPr>
          <p:cNvPr id="27" name="Grafik 26">
            <a:extLst>
              <a:ext uri="{FF2B5EF4-FFF2-40B4-BE49-F238E27FC236}">
                <a16:creationId xmlns:a16="http://schemas.microsoft.com/office/drawing/2014/main" id="{5D3E6A2F-4D7E-4F97-84AA-12DD5154BAE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30259" y="0"/>
            <a:ext cx="7891730" cy="7932411"/>
          </a:xfrm>
          <a:prstGeom prst="rect">
            <a:avLst/>
          </a:prstGeom>
        </p:spPr>
      </p:pic>
      <p:pic>
        <p:nvPicPr>
          <p:cNvPr id="28" name="Grafik 27">
            <a:extLst>
              <a:ext uri="{FF2B5EF4-FFF2-40B4-BE49-F238E27FC236}">
                <a16:creationId xmlns:a16="http://schemas.microsoft.com/office/drawing/2014/main" id="{238475F4-93C8-46D8-BE04-B57FF734A0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22804" y="-288324"/>
            <a:ext cx="6663541" cy="7244293"/>
          </a:xfrm>
          <a:prstGeom prst="rect">
            <a:avLst/>
          </a:prstGeom>
        </p:spPr>
      </p:pic>
      <p:sp>
        <p:nvSpPr>
          <p:cNvPr id="3" name="Textfeld 2">
            <a:extLst>
              <a:ext uri="{FF2B5EF4-FFF2-40B4-BE49-F238E27FC236}">
                <a16:creationId xmlns:a16="http://schemas.microsoft.com/office/drawing/2014/main" id="{6AA404F1-2A54-464D-9FA0-D8CD57907A4E}"/>
              </a:ext>
            </a:extLst>
          </p:cNvPr>
          <p:cNvSpPr txBox="1"/>
          <p:nvPr/>
        </p:nvSpPr>
        <p:spPr>
          <a:xfrm>
            <a:off x="1136822" y="288324"/>
            <a:ext cx="7357954" cy="646331"/>
          </a:xfrm>
          <a:prstGeom prst="rect">
            <a:avLst/>
          </a:prstGeom>
          <a:noFill/>
        </p:spPr>
        <p:txBody>
          <a:bodyPr wrap="square" rtlCol="0">
            <a:spAutoFit/>
          </a:bodyPr>
          <a:lstStyle/>
          <a:p>
            <a:r>
              <a:rPr lang="en-GB" sz="3600" b="1" dirty="0" err="1">
                <a:solidFill>
                  <a:schemeClr val="bg1"/>
                </a:solidFill>
              </a:rPr>
              <a:t>eRecycling</a:t>
            </a:r>
            <a:r>
              <a:rPr lang="en-GB" sz="3600" b="1" dirty="0">
                <a:solidFill>
                  <a:schemeClr val="bg1"/>
                </a:solidFill>
              </a:rPr>
              <a:t> as Business Enrichment</a:t>
            </a:r>
          </a:p>
        </p:txBody>
      </p:sp>
      <p:pic>
        <p:nvPicPr>
          <p:cNvPr id="25" name="Audio 24">
            <a:hlinkClick r:id="" action="ppaction://media"/>
            <a:extLst>
              <a:ext uri="{FF2B5EF4-FFF2-40B4-BE49-F238E27FC236}">
                <a16:creationId xmlns:a16="http://schemas.microsoft.com/office/drawing/2014/main" id="{0A63D47A-2BEA-409C-8312-D21EEEBC7F8B}"/>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541221521"/>
      </p:ext>
    </p:extLst>
  </p:cSld>
  <p:clrMapOvr>
    <a:masterClrMapping/>
  </p:clrMapOvr>
  <mc:AlternateContent xmlns:mc="http://schemas.openxmlformats.org/markup-compatibility/2006" xmlns:p14="http://schemas.microsoft.com/office/powerpoint/2010/main">
    <mc:Choice Requires="p14">
      <p:transition spd="slow" p14:dur="2000" advTm="70134"/>
    </mc:Choice>
    <mc:Fallback xmlns="">
      <p:transition spd="slow" advTm="70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25"/>
                </p:tgtEl>
              </p:cMediaNode>
            </p:audio>
          </p:childTnLst>
        </p:cTn>
      </p:par>
    </p:tnLst>
    <p:bldLst>
      <p:bldP spid="54" grpId="0"/>
      <p:bldP spid="55" grpId="0"/>
      <p:bldP spid="17" grpId="0"/>
      <p:bldP spid="56" grpId="0"/>
      <p:bldP spid="5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5">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C3A30D-5279-406D-B3AA-EA9AC4B8F58F}"/>
              </a:ext>
            </a:extLst>
          </p:cNvPr>
          <p:cNvSpPr>
            <a:spLocks noGrp="1"/>
          </p:cNvSpPr>
          <p:nvPr>
            <p:ph type="title"/>
          </p:nvPr>
        </p:nvSpPr>
        <p:spPr>
          <a:xfrm>
            <a:off x="5100824" y="685800"/>
            <a:ext cx="6176776" cy="1485900"/>
          </a:xfrm>
        </p:spPr>
        <p:txBody>
          <a:bodyPr>
            <a:normAutofit/>
          </a:bodyPr>
          <a:lstStyle/>
          <a:p>
            <a:r>
              <a:rPr lang="en-US" dirty="0"/>
              <a:t>About Us</a:t>
            </a:r>
          </a:p>
        </p:txBody>
      </p:sp>
      <p:pic>
        <p:nvPicPr>
          <p:cNvPr id="6" name="Picture 5" descr="A group of people around each other&#10;&#10;Description automatically generated">
            <a:extLst>
              <a:ext uri="{FF2B5EF4-FFF2-40B4-BE49-F238E27FC236}">
                <a16:creationId xmlns:a16="http://schemas.microsoft.com/office/drawing/2014/main" id="{ABA7A59D-A799-FB47-AFA3-E86DAA5C88FD}"/>
              </a:ext>
            </a:extLst>
          </p:cNvPr>
          <p:cNvPicPr>
            <a:picLocks noChangeAspect="1"/>
          </p:cNvPicPr>
          <p:nvPr/>
        </p:nvPicPr>
        <p:blipFill rotWithShape="1">
          <a:blip r:embed="rId5"/>
          <a:srcRect l="45763" r="11668" b="-1"/>
          <a:stretch/>
        </p:blipFill>
        <p:spPr>
          <a:xfrm>
            <a:off x="-1" y="10"/>
            <a:ext cx="4373546" cy="6857990"/>
          </a:xfrm>
          <a:prstGeom prst="rect">
            <a:avLst/>
          </a:prstGeom>
        </p:spPr>
      </p:pic>
      <p:sp>
        <p:nvSpPr>
          <p:cNvPr id="48" name="Rectangle 47">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0E4F0F39-3098-4E3D-A9AD-25604F376B66}"/>
              </a:ext>
            </a:extLst>
          </p:cNvPr>
          <p:cNvGraphicFramePr>
            <a:graphicFrameLocks noGrp="1"/>
          </p:cNvGraphicFramePr>
          <p:nvPr>
            <p:ph idx="1"/>
            <p:extLst>
              <p:ext uri="{D42A27DB-BD31-4B8C-83A1-F6EECF244321}">
                <p14:modId xmlns:p14="http://schemas.microsoft.com/office/powerpoint/2010/main" val="2095822454"/>
              </p:ext>
            </p:extLst>
          </p:nvPr>
        </p:nvGraphicFramePr>
        <p:xfrm>
          <a:off x="5100824" y="2286000"/>
          <a:ext cx="6176776" cy="35814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9" name="Audio 18">
            <a:hlinkClick r:id="" action="ppaction://media"/>
            <a:extLst>
              <a:ext uri="{FF2B5EF4-FFF2-40B4-BE49-F238E27FC236}">
                <a16:creationId xmlns:a16="http://schemas.microsoft.com/office/drawing/2014/main" id="{CA58A015-ED98-4D7F-A2FF-0095AC43ED4C}"/>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312302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2577"/>
    </mc:Choice>
    <mc:Fallback>
      <p:transition spd="slow" advTm="22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59DB74EB-2A7D-443D-B969-8BF48F993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10E1D9-7762-7842-9F45-B55E89765E14}"/>
              </a:ext>
            </a:extLst>
          </p:cNvPr>
          <p:cNvSpPr>
            <a:spLocks noGrp="1"/>
          </p:cNvSpPr>
          <p:nvPr>
            <p:ph type="title"/>
          </p:nvPr>
        </p:nvSpPr>
        <p:spPr>
          <a:xfrm>
            <a:off x="8252340" y="639704"/>
            <a:ext cx="3299579" cy="5577840"/>
          </a:xfrm>
        </p:spPr>
        <p:txBody>
          <a:bodyPr anchor="ctr">
            <a:normAutofit/>
          </a:bodyPr>
          <a:lstStyle/>
          <a:p>
            <a:r>
              <a:rPr lang="en-CH"/>
              <a:t>Challenges faced at VRJ Solutions</a:t>
            </a:r>
          </a:p>
        </p:txBody>
      </p:sp>
      <p:sp>
        <p:nvSpPr>
          <p:cNvPr id="45" name="Rectangle 44">
            <a:extLst>
              <a:ext uri="{FF2B5EF4-FFF2-40B4-BE49-F238E27FC236}">
                <a16:creationId xmlns:a16="http://schemas.microsoft.com/office/drawing/2014/main" id="{19036E77-5F7B-494E-A117-FEA947B35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Diagram 8">
            <a:extLst>
              <a:ext uri="{FF2B5EF4-FFF2-40B4-BE49-F238E27FC236}">
                <a16:creationId xmlns:a16="http://schemas.microsoft.com/office/drawing/2014/main" id="{5FA7F2CC-C2DA-0A4C-AAB0-8A12ED55C778}"/>
              </a:ext>
            </a:extLst>
          </p:cNvPr>
          <p:cNvGraphicFramePr/>
          <p:nvPr>
            <p:extLst>
              <p:ext uri="{D42A27DB-BD31-4B8C-83A1-F6EECF244321}">
                <p14:modId xmlns:p14="http://schemas.microsoft.com/office/powerpoint/2010/main" val="3380965111"/>
              </p:ext>
            </p:extLst>
          </p:nvPr>
        </p:nvGraphicFramePr>
        <p:xfrm>
          <a:off x="784225" y="639763"/>
          <a:ext cx="5959475" cy="55777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2" name="Audio 11">
            <a:hlinkClick r:id="" action="ppaction://media"/>
            <a:extLst>
              <a:ext uri="{FF2B5EF4-FFF2-40B4-BE49-F238E27FC236}">
                <a16:creationId xmlns:a16="http://schemas.microsoft.com/office/drawing/2014/main" id="{D8514A03-9866-44B4-9E72-1B3B6A6E6B9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45651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0457"/>
    </mc:Choice>
    <mc:Fallback>
      <p:transition spd="slow" advTm="40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37">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9"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40"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49" name="Rectangle 41">
            <a:extLst>
              <a:ext uri="{FF2B5EF4-FFF2-40B4-BE49-F238E27FC236}">
                <a16:creationId xmlns:a16="http://schemas.microsoft.com/office/drawing/2014/main" id="{68818BDC-22DF-4B23-97C9-3170636A4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lose up of a computer keyboard&#10;&#10;Description generated with very high confidence">
            <a:extLst>
              <a:ext uri="{FF2B5EF4-FFF2-40B4-BE49-F238E27FC236}">
                <a16:creationId xmlns:a16="http://schemas.microsoft.com/office/drawing/2014/main" id="{B2F396E5-C2B7-41E0-BA4C-5FE0D1A60E10}"/>
              </a:ext>
            </a:extLst>
          </p:cNvPr>
          <p:cNvPicPr>
            <a:picLocks noChangeAspect="1"/>
          </p:cNvPicPr>
          <p:nvPr/>
        </p:nvPicPr>
        <p:blipFill rotWithShape="1">
          <a:blip r:embed="rId5"/>
          <a:srcRect l="43210" r="20583"/>
          <a:stretch/>
        </p:blipFill>
        <p:spPr>
          <a:xfrm>
            <a:off x="20" y="10"/>
            <a:ext cx="4966232" cy="6857990"/>
          </a:xfrm>
          <a:prstGeom prst="rect">
            <a:avLst/>
          </a:prstGeom>
        </p:spPr>
      </p:pic>
      <p:sp>
        <p:nvSpPr>
          <p:cNvPr id="50" name="Freeform 6">
            <a:extLst>
              <a:ext uri="{FF2B5EF4-FFF2-40B4-BE49-F238E27FC236}">
                <a16:creationId xmlns:a16="http://schemas.microsoft.com/office/drawing/2014/main" id="{8776F0F0-F360-4680-8914-892D1E570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412340"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0A288FBE-DD60-42DE-BE75-44B74590F793}"/>
              </a:ext>
            </a:extLst>
          </p:cNvPr>
          <p:cNvSpPr>
            <a:spLocks noGrp="1"/>
          </p:cNvSpPr>
          <p:nvPr>
            <p:ph type="title"/>
          </p:nvPr>
        </p:nvSpPr>
        <p:spPr>
          <a:xfrm>
            <a:off x="6138004" y="1480930"/>
            <a:ext cx="5607908" cy="3254321"/>
          </a:xfrm>
        </p:spPr>
        <p:txBody>
          <a:bodyPr vert="horz" lIns="91440" tIns="45720" rIns="91440" bIns="45720" rtlCol="0" anchor="b">
            <a:normAutofit/>
          </a:bodyPr>
          <a:lstStyle/>
          <a:p>
            <a:r>
              <a:rPr lang="en-US" sz="7000" cap="all"/>
              <a:t>Solution </a:t>
            </a:r>
          </a:p>
        </p:txBody>
      </p:sp>
      <p:pic>
        <p:nvPicPr>
          <p:cNvPr id="7" name="Audio 6">
            <a:hlinkClick r:id="" action="ppaction://media"/>
            <a:extLst>
              <a:ext uri="{FF2B5EF4-FFF2-40B4-BE49-F238E27FC236}">
                <a16:creationId xmlns:a16="http://schemas.microsoft.com/office/drawing/2014/main" id="{A6DB08E1-DAB2-47E7-9294-841A1EA45BF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342215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2295"/>
    </mc:Choice>
    <mc:Fallback xmlns="">
      <p:transition spd="slow" advTm="22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9DB74EB-2A7D-443D-B969-8BF48F993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5DF8F-4894-A04F-B206-38856DD2006D}"/>
              </a:ext>
            </a:extLst>
          </p:cNvPr>
          <p:cNvSpPr>
            <a:spLocks noGrp="1"/>
          </p:cNvSpPr>
          <p:nvPr>
            <p:ph type="title"/>
          </p:nvPr>
        </p:nvSpPr>
        <p:spPr>
          <a:xfrm>
            <a:off x="8252340" y="639704"/>
            <a:ext cx="3299579" cy="5577840"/>
          </a:xfrm>
        </p:spPr>
        <p:txBody>
          <a:bodyPr anchor="ctr">
            <a:normAutofit/>
          </a:bodyPr>
          <a:lstStyle/>
          <a:p>
            <a:r>
              <a:rPr lang="en-GB"/>
              <a:t>Main Business Process Changes</a:t>
            </a:r>
          </a:p>
        </p:txBody>
      </p:sp>
      <p:sp>
        <p:nvSpPr>
          <p:cNvPr id="19" name="Rectangle 18">
            <a:extLst>
              <a:ext uri="{FF2B5EF4-FFF2-40B4-BE49-F238E27FC236}">
                <a16:creationId xmlns:a16="http://schemas.microsoft.com/office/drawing/2014/main" id="{19036E77-5F7B-494E-A117-FEA947B35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2" name="Content Placeholder 2">
            <a:extLst>
              <a:ext uri="{FF2B5EF4-FFF2-40B4-BE49-F238E27FC236}">
                <a16:creationId xmlns:a16="http://schemas.microsoft.com/office/drawing/2014/main" id="{B951E86A-E009-4976-903A-381082CAC6A1}"/>
              </a:ext>
            </a:extLst>
          </p:cNvPr>
          <p:cNvGraphicFramePr>
            <a:graphicFrameLocks noGrp="1"/>
          </p:cNvGraphicFramePr>
          <p:nvPr>
            <p:ph idx="1"/>
            <p:extLst>
              <p:ext uri="{D42A27DB-BD31-4B8C-83A1-F6EECF244321}">
                <p14:modId xmlns:p14="http://schemas.microsoft.com/office/powerpoint/2010/main" val="2012441076"/>
              </p:ext>
            </p:extLst>
          </p:nvPr>
        </p:nvGraphicFramePr>
        <p:xfrm>
          <a:off x="784225" y="639763"/>
          <a:ext cx="5959475" cy="55777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a:extLst>
              <a:ext uri="{FF2B5EF4-FFF2-40B4-BE49-F238E27FC236}">
                <a16:creationId xmlns:a16="http://schemas.microsoft.com/office/drawing/2014/main" id="{321E921B-6915-4768-8D88-58A382992A6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320019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2154"/>
    </mc:Choice>
    <mc:Fallback>
      <p:transition spd="slow" advTm="22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4" name="Rectangle 33">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BE35B7-2C8C-7148-A164-48F1DF52C51D}"/>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a:t>Smart Inventory System</a:t>
            </a:r>
          </a:p>
        </p:txBody>
      </p:sp>
      <p:pic>
        <p:nvPicPr>
          <p:cNvPr id="6" name="Content Placeholder 5" descr="A close up of a map&#10;&#10;Description automatically generated">
            <a:extLst>
              <a:ext uri="{FF2B5EF4-FFF2-40B4-BE49-F238E27FC236}">
                <a16:creationId xmlns:a16="http://schemas.microsoft.com/office/drawing/2014/main" id="{03A8EC8F-C7E9-4242-ABFA-811C68DD810F}"/>
              </a:ext>
            </a:extLst>
          </p:cNvPr>
          <p:cNvPicPr>
            <a:picLocks noGrp="1" noChangeAspect="1"/>
          </p:cNvPicPr>
          <p:nvPr>
            <p:ph sz="half" idx="2"/>
          </p:nvPr>
        </p:nvPicPr>
        <p:blipFill>
          <a:blip r:embed="rId5"/>
          <a:stretch>
            <a:fillRect/>
          </a:stretch>
        </p:blipFill>
        <p:spPr>
          <a:xfrm>
            <a:off x="634275" y="1548647"/>
            <a:ext cx="6900380" cy="3760706"/>
          </a:xfrm>
          <a:prstGeom prst="rect">
            <a:avLst/>
          </a:prstGeom>
        </p:spPr>
      </p:pic>
      <p:sp>
        <p:nvSpPr>
          <p:cNvPr id="3" name="Content Placeholder 2">
            <a:extLst>
              <a:ext uri="{FF2B5EF4-FFF2-40B4-BE49-F238E27FC236}">
                <a16:creationId xmlns:a16="http://schemas.microsoft.com/office/drawing/2014/main" id="{F5018F86-D9AB-C846-B9CB-3399E8A5F799}"/>
              </a:ext>
            </a:extLst>
          </p:cNvPr>
          <p:cNvSpPr>
            <a:spLocks noGrp="1"/>
          </p:cNvSpPr>
          <p:nvPr>
            <p:ph sz="half" idx="1"/>
          </p:nvPr>
        </p:nvSpPr>
        <p:spPr>
          <a:xfrm>
            <a:off x="8471423" y="2286000"/>
            <a:ext cx="3053039" cy="3931920"/>
          </a:xfrm>
        </p:spPr>
        <p:txBody>
          <a:bodyPr vert="horz" lIns="91440" tIns="45720" rIns="91440" bIns="45720" rtlCol="0">
            <a:normAutofit/>
          </a:bodyPr>
          <a:lstStyle/>
          <a:p>
            <a:r>
              <a:rPr lang="en-US" sz="1600"/>
              <a:t>Connected to the ERP and eCommerce system it automatically tracks and updates inventory on the two systems </a:t>
            </a:r>
          </a:p>
          <a:p>
            <a:r>
              <a:rPr lang="en-US" sz="1600"/>
              <a:t>Alerts employees when stock units are low and need to be replenished</a:t>
            </a:r>
          </a:p>
          <a:p>
            <a:r>
              <a:rPr lang="en-US" sz="1600"/>
              <a:t>Cuts out the process of having to check if all items are in stock for a particular order</a:t>
            </a:r>
          </a:p>
        </p:txBody>
      </p:sp>
      <p:sp>
        <p:nvSpPr>
          <p:cNvPr id="36"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25" name="Audio 24">
            <a:hlinkClick r:id="" action="ppaction://media"/>
            <a:extLst>
              <a:ext uri="{FF2B5EF4-FFF2-40B4-BE49-F238E27FC236}">
                <a16:creationId xmlns:a16="http://schemas.microsoft.com/office/drawing/2014/main" id="{A550C08A-63D9-4004-9513-9C2AD11264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88753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7780"/>
    </mc:Choice>
    <mc:Fallback xmlns="">
      <p:transition spd="slow" advTm="57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0E880B70-9045-4B1E-A61A-E849BE8C83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8" name="Rectangle 47">
            <a:extLst>
              <a:ext uri="{FF2B5EF4-FFF2-40B4-BE49-F238E27FC236}">
                <a16:creationId xmlns:a16="http://schemas.microsoft.com/office/drawing/2014/main" id="{48C110B4-D26A-44C6-8576-236CA24E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BF0E9A-A8F5-4C4A-B967-C78D9397FDBF}"/>
              </a:ext>
            </a:extLst>
          </p:cNvPr>
          <p:cNvSpPr>
            <a:spLocks noGrp="1"/>
          </p:cNvSpPr>
          <p:nvPr>
            <p:ph type="title"/>
          </p:nvPr>
        </p:nvSpPr>
        <p:spPr>
          <a:xfrm>
            <a:off x="1021750" y="4278245"/>
            <a:ext cx="4913384" cy="1762969"/>
          </a:xfrm>
        </p:spPr>
        <p:txBody>
          <a:bodyPr vert="horz" lIns="91440" tIns="45720" rIns="91440" bIns="45720" rtlCol="0" anchor="t">
            <a:normAutofit/>
          </a:bodyPr>
          <a:lstStyle/>
          <a:p>
            <a:r>
              <a:rPr lang="en-US" dirty="0">
                <a:solidFill>
                  <a:schemeClr val="bg1"/>
                </a:solidFill>
              </a:rPr>
              <a:t>Automating User Tasks</a:t>
            </a:r>
          </a:p>
        </p:txBody>
      </p:sp>
      <p:pic>
        <p:nvPicPr>
          <p:cNvPr id="9" name="Picture 8" descr="A screenshot of a cell phone&#10;&#10;Description automatically generated">
            <a:extLst>
              <a:ext uri="{FF2B5EF4-FFF2-40B4-BE49-F238E27FC236}">
                <a16:creationId xmlns:a16="http://schemas.microsoft.com/office/drawing/2014/main" id="{A969E3C3-6899-3A42-A162-51D99FF835B6}"/>
              </a:ext>
            </a:extLst>
          </p:cNvPr>
          <p:cNvPicPr>
            <a:picLocks noChangeAspect="1"/>
          </p:cNvPicPr>
          <p:nvPr/>
        </p:nvPicPr>
        <p:blipFill>
          <a:blip r:embed="rId5"/>
          <a:stretch>
            <a:fillRect/>
          </a:stretch>
        </p:blipFill>
        <p:spPr>
          <a:xfrm>
            <a:off x="6150478" y="1071630"/>
            <a:ext cx="5291668" cy="1508124"/>
          </a:xfrm>
          <a:prstGeom prst="rect">
            <a:avLst/>
          </a:prstGeom>
        </p:spPr>
      </p:pic>
      <p:pic>
        <p:nvPicPr>
          <p:cNvPr id="25" name="Picture 24" descr="A close up of a logo&#10;&#10;Description automatically generated">
            <a:extLst>
              <a:ext uri="{FF2B5EF4-FFF2-40B4-BE49-F238E27FC236}">
                <a16:creationId xmlns:a16="http://schemas.microsoft.com/office/drawing/2014/main" id="{C2F835A3-B2E3-8D46-B139-487DB99447B1}"/>
              </a:ext>
            </a:extLst>
          </p:cNvPr>
          <p:cNvPicPr>
            <a:picLocks noChangeAspect="1"/>
          </p:cNvPicPr>
          <p:nvPr/>
        </p:nvPicPr>
        <p:blipFill>
          <a:blip r:embed="rId6"/>
          <a:stretch>
            <a:fillRect/>
          </a:stretch>
        </p:blipFill>
        <p:spPr>
          <a:xfrm>
            <a:off x="749854" y="503372"/>
            <a:ext cx="4648850" cy="2912533"/>
          </a:xfrm>
          <a:prstGeom prst="rect">
            <a:avLst/>
          </a:prstGeom>
        </p:spPr>
      </p:pic>
      <p:sp>
        <p:nvSpPr>
          <p:cNvPr id="50" name="Freeform: Shape 49">
            <a:extLst>
              <a:ext uri="{FF2B5EF4-FFF2-40B4-BE49-F238E27FC236}">
                <a16:creationId xmlns:a16="http://schemas.microsoft.com/office/drawing/2014/main" id="{5BFD4DBB-3229-4DF6-A68A-CD91F83258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3856976"/>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sp>
      <p:sp>
        <p:nvSpPr>
          <p:cNvPr id="3" name="Content Placeholder 2">
            <a:extLst>
              <a:ext uri="{FF2B5EF4-FFF2-40B4-BE49-F238E27FC236}">
                <a16:creationId xmlns:a16="http://schemas.microsoft.com/office/drawing/2014/main" id="{D7D23E80-67E1-B348-A84D-4269B4DE248C}"/>
              </a:ext>
            </a:extLst>
          </p:cNvPr>
          <p:cNvSpPr>
            <a:spLocks noGrp="1"/>
          </p:cNvSpPr>
          <p:nvPr>
            <p:ph sz="half" idx="1"/>
          </p:nvPr>
        </p:nvSpPr>
        <p:spPr>
          <a:xfrm>
            <a:off x="6253810" y="4278246"/>
            <a:ext cx="4718989" cy="1841856"/>
          </a:xfrm>
        </p:spPr>
        <p:txBody>
          <a:bodyPr vert="horz" lIns="91440" tIns="45720" rIns="91440" bIns="45720" rtlCol="0">
            <a:normAutofit/>
          </a:bodyPr>
          <a:lstStyle/>
          <a:p>
            <a:r>
              <a:rPr lang="en-US" sz="1500" dirty="0">
                <a:solidFill>
                  <a:schemeClr val="bg1"/>
                </a:solidFill>
              </a:rPr>
              <a:t>To save time &amp; money and increase efficiency we want to automate repetitive tasks </a:t>
            </a:r>
          </a:p>
          <a:p>
            <a:r>
              <a:rPr lang="en-US" sz="1500" dirty="0">
                <a:solidFill>
                  <a:schemeClr val="bg1"/>
                </a:solidFill>
              </a:rPr>
              <a:t>This will allow us to scale up our online business and sales</a:t>
            </a:r>
          </a:p>
          <a:p>
            <a:r>
              <a:rPr lang="en-US" sz="1500" dirty="0">
                <a:solidFill>
                  <a:schemeClr val="bg1"/>
                </a:solidFill>
              </a:rPr>
              <a:t>It will also reduce errors due to human oversight leading to higher customer satisfaction</a:t>
            </a:r>
          </a:p>
        </p:txBody>
      </p:sp>
      <p:sp>
        <p:nvSpPr>
          <p:cNvPr id="52" name="Freeform: Shape 51">
            <a:extLst>
              <a:ext uri="{FF2B5EF4-FFF2-40B4-BE49-F238E27FC236}">
                <a16:creationId xmlns:a16="http://schemas.microsoft.com/office/drawing/2014/main" id="{792979E5-1F93-4CE3-975E-3CAEC618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sp>
      <p:sp>
        <p:nvSpPr>
          <p:cNvPr id="5" name="TextBox 4">
            <a:extLst>
              <a:ext uri="{FF2B5EF4-FFF2-40B4-BE49-F238E27FC236}">
                <a16:creationId xmlns:a16="http://schemas.microsoft.com/office/drawing/2014/main" id="{FE817CA4-94E0-A241-9CFB-6C7ADAE56A1C}"/>
              </a:ext>
            </a:extLst>
          </p:cNvPr>
          <p:cNvSpPr txBox="1"/>
          <p:nvPr/>
        </p:nvSpPr>
        <p:spPr>
          <a:xfrm>
            <a:off x="10633166" y="6309360"/>
            <a:ext cx="184731" cy="369332"/>
          </a:xfrm>
          <a:prstGeom prst="rect">
            <a:avLst/>
          </a:prstGeom>
          <a:noFill/>
        </p:spPr>
        <p:txBody>
          <a:bodyPr wrap="none" rtlCol="0">
            <a:spAutoFit/>
          </a:bodyPr>
          <a:lstStyle/>
          <a:p>
            <a:endParaRPr lang="en-GB" dirty="0"/>
          </a:p>
        </p:txBody>
      </p:sp>
      <p:pic>
        <p:nvPicPr>
          <p:cNvPr id="4" name="Audio 3">
            <a:hlinkClick r:id="" action="ppaction://media"/>
            <a:extLst>
              <a:ext uri="{FF2B5EF4-FFF2-40B4-BE49-F238E27FC236}">
                <a16:creationId xmlns:a16="http://schemas.microsoft.com/office/drawing/2014/main" id="{A1755AAA-29D7-4787-B4E8-8910CE99F3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49138816"/>
      </p:ext>
    </p:extLst>
  </p:cSld>
  <p:clrMapOvr>
    <a:masterClrMapping/>
  </p:clrMapOvr>
  <mc:AlternateContent xmlns:mc="http://schemas.openxmlformats.org/markup-compatibility/2006" xmlns:p14="http://schemas.microsoft.com/office/powerpoint/2010/main">
    <mc:Choice Requires="p14">
      <p:transition spd="slow" p14:dur="2000" advTm="57558"/>
    </mc:Choice>
    <mc:Fallback xmlns="">
      <p:transition spd="slow" advTm="57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9DB74EB-2A7D-443D-B969-8BF48F993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591B78-1CDE-B149-B76A-17B81F52AF9E}"/>
              </a:ext>
            </a:extLst>
          </p:cNvPr>
          <p:cNvSpPr>
            <a:spLocks noGrp="1"/>
          </p:cNvSpPr>
          <p:nvPr>
            <p:ph type="title"/>
          </p:nvPr>
        </p:nvSpPr>
        <p:spPr>
          <a:xfrm>
            <a:off x="8252340" y="639704"/>
            <a:ext cx="3299579" cy="5577840"/>
          </a:xfrm>
        </p:spPr>
        <p:txBody>
          <a:bodyPr anchor="ctr">
            <a:normAutofit/>
          </a:bodyPr>
          <a:lstStyle/>
          <a:p>
            <a:r>
              <a:rPr lang="en-GB"/>
              <a:t>Adding a new DWH</a:t>
            </a:r>
          </a:p>
        </p:txBody>
      </p:sp>
      <p:sp>
        <p:nvSpPr>
          <p:cNvPr id="12" name="Rectangle 11">
            <a:extLst>
              <a:ext uri="{FF2B5EF4-FFF2-40B4-BE49-F238E27FC236}">
                <a16:creationId xmlns:a16="http://schemas.microsoft.com/office/drawing/2014/main" id="{19036E77-5F7B-494E-A117-FEA947B35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B51ED8F3-F4B0-4489-83F0-0C4EC8749ADF}"/>
              </a:ext>
            </a:extLst>
          </p:cNvPr>
          <p:cNvGraphicFramePr>
            <a:graphicFrameLocks noGrp="1"/>
          </p:cNvGraphicFramePr>
          <p:nvPr>
            <p:ph idx="1"/>
            <p:extLst>
              <p:ext uri="{D42A27DB-BD31-4B8C-83A1-F6EECF244321}">
                <p14:modId xmlns:p14="http://schemas.microsoft.com/office/powerpoint/2010/main" val="40155937"/>
              </p:ext>
            </p:extLst>
          </p:nvPr>
        </p:nvGraphicFramePr>
        <p:xfrm>
          <a:off x="784225" y="639763"/>
          <a:ext cx="5959475" cy="55777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B4E6BB09-C965-4312-95BD-A357662D8A5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735313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2922"/>
    </mc:Choice>
    <mc:Fallback>
      <p:transition spd="slow" advTm="62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46CFCC-9E36-884C-8A56-3AA52677D4F5}"/>
              </a:ext>
            </a:extLst>
          </p:cNvPr>
          <p:cNvSpPr>
            <a:spLocks noGrp="1"/>
          </p:cNvSpPr>
          <p:nvPr>
            <p:ph type="title"/>
          </p:nvPr>
        </p:nvSpPr>
        <p:spPr>
          <a:xfrm>
            <a:off x="8471424" y="1110882"/>
            <a:ext cx="3053039" cy="1060817"/>
          </a:xfrm>
        </p:spPr>
        <p:txBody>
          <a:bodyPr anchor="b">
            <a:normAutofit/>
          </a:bodyPr>
          <a:lstStyle/>
          <a:p>
            <a:r>
              <a:rPr lang="en-GB" sz="2800"/>
              <a:t>Outsourcing Shipping</a:t>
            </a:r>
          </a:p>
        </p:txBody>
      </p:sp>
      <p:pic>
        <p:nvPicPr>
          <p:cNvPr id="7" name="Picture 6" descr="A screenshot of a cell phone&#10;&#10;Description automatically generated">
            <a:extLst>
              <a:ext uri="{FF2B5EF4-FFF2-40B4-BE49-F238E27FC236}">
                <a16:creationId xmlns:a16="http://schemas.microsoft.com/office/drawing/2014/main" id="{89D7BC36-FF22-5E4E-9868-B5423F41C27A}"/>
              </a:ext>
            </a:extLst>
          </p:cNvPr>
          <p:cNvPicPr>
            <a:picLocks noChangeAspect="1"/>
          </p:cNvPicPr>
          <p:nvPr/>
        </p:nvPicPr>
        <p:blipFill>
          <a:blip r:embed="rId5"/>
          <a:stretch>
            <a:fillRect/>
          </a:stretch>
        </p:blipFill>
        <p:spPr>
          <a:xfrm>
            <a:off x="744003" y="2109302"/>
            <a:ext cx="6900380" cy="2639395"/>
          </a:xfrm>
          <a:prstGeom prst="rect">
            <a:avLst/>
          </a:prstGeom>
        </p:spPr>
      </p:pic>
      <p:sp>
        <p:nvSpPr>
          <p:cNvPr id="19"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aphicFrame>
        <p:nvGraphicFramePr>
          <p:cNvPr id="6" name="Content Placeholder 2">
            <a:extLst>
              <a:ext uri="{FF2B5EF4-FFF2-40B4-BE49-F238E27FC236}">
                <a16:creationId xmlns:a16="http://schemas.microsoft.com/office/drawing/2014/main" id="{05076A19-8FDB-49A8-9EAB-B717C717049A}"/>
              </a:ext>
            </a:extLst>
          </p:cNvPr>
          <p:cNvGraphicFramePr>
            <a:graphicFrameLocks noGrp="1"/>
          </p:cNvGraphicFramePr>
          <p:nvPr>
            <p:ph idx="1"/>
            <p:extLst>
              <p:ext uri="{D42A27DB-BD31-4B8C-83A1-F6EECF244321}">
                <p14:modId xmlns:p14="http://schemas.microsoft.com/office/powerpoint/2010/main" val="1329676461"/>
              </p:ext>
            </p:extLst>
          </p:nvPr>
        </p:nvGraphicFramePr>
        <p:xfrm>
          <a:off x="8471423" y="2286000"/>
          <a:ext cx="3053039" cy="393192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4" name="Audio 3">
            <a:hlinkClick r:id="" action="ppaction://media"/>
            <a:extLst>
              <a:ext uri="{FF2B5EF4-FFF2-40B4-BE49-F238E27FC236}">
                <a16:creationId xmlns:a16="http://schemas.microsoft.com/office/drawing/2014/main" id="{C80CB410-8917-4FF0-851F-5B1AEDFF63DB}"/>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35444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5640"/>
    </mc:Choice>
    <mc:Fallback xmlns="">
      <p:transition spd="slow" advTm="35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8|9.5|11.1|15.3|16.5|14.2"/>
</p:tagLst>
</file>

<file path=ppt/tags/tag2.xml><?xml version="1.0" encoding="utf-8"?>
<p:tagLst xmlns:a="http://schemas.openxmlformats.org/drawingml/2006/main" xmlns:r="http://schemas.openxmlformats.org/officeDocument/2006/relationships" xmlns:p="http://schemas.openxmlformats.org/presentationml/2006/main">
  <p:tag name="TIMING" val="|10.5|9.6|4.1|15.3|47.5|42.4|14.6|7.4|6"/>
</p:tagLst>
</file>

<file path=ppt/tags/tag3.xml><?xml version="1.0" encoding="utf-8"?>
<p:tagLst xmlns:a="http://schemas.openxmlformats.org/drawingml/2006/main" xmlns:r="http://schemas.openxmlformats.org/officeDocument/2006/relationships" xmlns:p="http://schemas.openxmlformats.org/presentationml/2006/main">
  <p:tag name="TIMING" val="|3|7.2|14.4|6.2|15.9"/>
</p:tagLst>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1495</Words>
  <Application>Microsoft Macintosh PowerPoint</Application>
  <PresentationFormat>Widescreen</PresentationFormat>
  <Paragraphs>122</Paragraphs>
  <Slides>13</Slides>
  <Notes>12</Notes>
  <HiddenSlides>1</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Franklin Gothic Book</vt:lpstr>
      <vt:lpstr>Source Sans Pro</vt:lpstr>
      <vt:lpstr>Crop</vt:lpstr>
      <vt:lpstr>VRJ Solutions </vt:lpstr>
      <vt:lpstr>About Us</vt:lpstr>
      <vt:lpstr>Challenges faced at VRJ Solutions</vt:lpstr>
      <vt:lpstr>Solution </vt:lpstr>
      <vt:lpstr>Main Business Process Changes</vt:lpstr>
      <vt:lpstr>Smart Inventory System</vt:lpstr>
      <vt:lpstr>Automating User Tasks</vt:lpstr>
      <vt:lpstr>Adding a new DWH</vt:lpstr>
      <vt:lpstr>Outsourcing Shipping</vt:lpstr>
      <vt:lpstr>PowerPoint Presentation</vt:lpstr>
      <vt:lpstr>PowerPoint Presentation</vt:lpstr>
      <vt:lpstr>Why eRecycling?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VRJ Solutions </dc:title>
  <dc:creator>Estoppey Vivienne (s)</dc:creator>
  <cp:lastModifiedBy>Ritah Ayebare Nyakato</cp:lastModifiedBy>
  <cp:revision>9</cp:revision>
  <dcterms:created xsi:type="dcterms:W3CDTF">2020-06-02T17:36:33Z</dcterms:created>
  <dcterms:modified xsi:type="dcterms:W3CDTF">2020-06-03T20:09:18Z</dcterms:modified>
</cp:coreProperties>
</file>